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5"/>
  </p:notesMasterIdLst>
  <p:handoutMasterIdLst>
    <p:handoutMasterId r:id="rId16"/>
  </p:handoutMasterIdLst>
  <p:sldIdLst>
    <p:sldId id="334" r:id="rId2"/>
    <p:sldId id="325" r:id="rId3"/>
    <p:sldId id="335" r:id="rId4"/>
    <p:sldId id="336" r:id="rId5"/>
    <p:sldId id="337" r:id="rId6"/>
    <p:sldId id="309" r:id="rId7"/>
    <p:sldId id="328" r:id="rId8"/>
    <p:sldId id="329" r:id="rId9"/>
    <p:sldId id="330" r:id="rId10"/>
    <p:sldId id="331" r:id="rId11"/>
    <p:sldId id="332" r:id="rId12"/>
    <p:sldId id="333" r:id="rId13"/>
    <p:sldId id="313" r:id="rId14"/>
  </p:sldIdLst>
  <p:sldSz cx="12192000" cy="6858000"/>
  <p:notesSz cx="6858000" cy="9144000"/>
  <p:embeddedFontLst>
    <p:embeddedFont>
      <p:font typeface="Amazon Ember" panose="020B0603020204020204" pitchFamily="34" charset="0"/>
      <p:regular r:id="rId17"/>
      <p:bold r:id="rId18"/>
      <p:italic r:id="rId19"/>
      <p:boldItalic r:id="rId20"/>
    </p:embeddedFont>
    <p:embeddedFont>
      <p:font typeface="Amazon Ember Display" panose="020F0603020204020204" pitchFamily="34" charset="0"/>
      <p:regular r:id="rId21"/>
      <p:bold r:id="rId22"/>
    </p:embeddedFont>
    <p:embeddedFont>
      <p:font typeface="Amazon Ember Mono" panose="020B0509020204020204" pitchFamily="49" charset="0"/>
      <p:regular r:id="rId23"/>
      <p:bold r:id="rId24"/>
    </p:embeddedFont>
    <p:embeddedFont>
      <p:font typeface="Lucida Console" panose="020B0609040504020204" pitchFamily="49"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9725" autoAdjust="0"/>
  </p:normalViewPr>
  <p:slideViewPr>
    <p:cSldViewPr snapToGrid="0">
      <p:cViewPr varScale="1">
        <p:scale>
          <a:sx n="105" d="100"/>
          <a:sy n="105" d="100"/>
        </p:scale>
        <p:origin x="88" y="392"/>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53187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79128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2054252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D912E5-1092-8848-B834-1CB28BE523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sp>
        <p:nvSpPr>
          <p:cNvPr id="14" name="Title 1">
            <a:extLst>
              <a:ext uri="{FF2B5EF4-FFF2-40B4-BE49-F238E27FC236}">
                <a16:creationId xmlns:a16="http://schemas.microsoft.com/office/drawing/2014/main" id="{8E146A33-CBE5-3B43-B20A-944283D417F8}"/>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46D45687-231F-F045-B89C-A750D14C3997}"/>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1986E1D-DC31-B24C-8EC8-CD82817A4E61}"/>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Option 10">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767787-B02E-4B4D-B5BB-59EAED9F71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02CA11BF-740D-8B43-B6DD-4A1F084A4666}"/>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9B7C872B-2728-A345-9121-B8CC6D9BD90C}"/>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6779E7EE-3611-5245-A037-0CBA14E84A3E}"/>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Option 1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
        <p:nvSpPr>
          <p:cNvPr id="11" name="Title 1">
            <a:extLst>
              <a:ext uri="{FF2B5EF4-FFF2-40B4-BE49-F238E27FC236}">
                <a16:creationId xmlns:a16="http://schemas.microsoft.com/office/drawing/2014/main" id="{27083954-32CF-5846-8A90-BED30FD0109B}"/>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8D94658A-5AAB-D844-BCA7-A9F83C97391E}"/>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B963A24-24EA-CB42-8D74-B9E15E245996}"/>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Option 1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
        <p:nvSpPr>
          <p:cNvPr id="11" name="Title 1">
            <a:extLst>
              <a:ext uri="{FF2B5EF4-FFF2-40B4-BE49-F238E27FC236}">
                <a16:creationId xmlns:a16="http://schemas.microsoft.com/office/drawing/2014/main" id="{1CF2EB00-4A78-C04B-8472-68931682B92E}"/>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A253B8CC-864E-9941-A235-BA1EAD4E500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780D3057-4FEE-7B41-A75A-3EFA668C9BA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7/5/2024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7/5/2024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7/5/2024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7/5/2024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7/5/2024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7/5/2024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7/5/2024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9867D9-4E03-BC40-A581-CDECF19CDF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36AE1AEA-593B-894A-B38A-F72139FF4638}"/>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DB1D3F9F-DA5D-F94D-9B05-D994315A9E7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30145AB-12A1-3C44-90EB-F748543442EF}"/>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76135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7/5/2024</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7/5/2024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7/5/2024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7/5/2024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7/5/2024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7/5/2024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7/5/2024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7/5/2024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7/5/2024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36922E-BAAC-5045-9319-3D1E837152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4" name="Title 1">
            <a:extLst>
              <a:ext uri="{FF2B5EF4-FFF2-40B4-BE49-F238E27FC236}">
                <a16:creationId xmlns:a16="http://schemas.microsoft.com/office/drawing/2014/main" id="{F0552714-6094-E444-9D75-860B36F5658C}"/>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AB88BC18-7FE8-A34E-B752-6BA0D4FCE39F}"/>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942AF0B7-7B9C-474D-9EFD-A58F6E298A26}"/>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256845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7/5/2024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7/5/2024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7/5/2024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7/5/2024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7/5/2024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7/5/2024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B21247-A051-884A-9732-D4B3E29181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7/5/2024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C0A256-83B5-4D48-924E-2DC28F174F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7/5/2024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244461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60C214-E983-BD41-8296-7B830AFC70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7/5/2024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268094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Option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34FF3E-5675-464E-9084-283D495419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7/5/2024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291095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366680-4526-4348-8CB1-748D373393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369C1DA6-582F-C045-8A8B-FB10B8C0F01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5880A819-065B-214D-AE66-1936E37CB4B3}"/>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A28BE9A8-3418-A74C-9C6C-179B2806B9BF}"/>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223598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Option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7/5/2024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282482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Option 6">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7/5/2024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2024,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Option 7">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7/5/2024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Option 8">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7/5/2024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7/5/2024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7/5/2024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7/5/2024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
        <p:nvSpPr>
          <p:cNvPr id="11" name="Title 1">
            <a:extLst>
              <a:ext uri="{FF2B5EF4-FFF2-40B4-BE49-F238E27FC236}">
                <a16:creationId xmlns:a16="http://schemas.microsoft.com/office/drawing/2014/main" id="{CADC9A1A-1B92-E74E-A5B0-F48B301B3653}"/>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4" name="Subtitle 2">
            <a:extLst>
              <a:ext uri="{FF2B5EF4-FFF2-40B4-BE49-F238E27FC236}">
                <a16:creationId xmlns:a16="http://schemas.microsoft.com/office/drawing/2014/main" id="{12F8BD09-7D08-764C-B0E3-65369E17CE2C}"/>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5" name="Text Placeholder 7">
            <a:extLst>
              <a:ext uri="{FF2B5EF4-FFF2-40B4-BE49-F238E27FC236}">
                <a16:creationId xmlns:a16="http://schemas.microsoft.com/office/drawing/2014/main" id="{E50144FC-92AD-2E4A-927D-121B741FE45E}"/>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78341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EA5B546-9D91-D741-AEA0-B50AD57CC6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7F62D3F-BA54-0943-99BD-D69D1C4E38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83009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7ABABB5-EDD3-AD4E-AB04-97D3D50684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417280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34C17CC-4E7C-ED42-ACFB-D01D67133B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09861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23490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36746A-BD52-AB4A-8433-9D8F57887C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 y="0"/>
            <a:ext cx="12187066"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DB6DD2-3D87-7446-9924-1A64911C6A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CC0322-213C-8941-A8F2-7C11FD8A87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16" name="Title 1">
            <a:extLst>
              <a:ext uri="{FF2B5EF4-FFF2-40B4-BE49-F238E27FC236}">
                <a16:creationId xmlns:a16="http://schemas.microsoft.com/office/drawing/2014/main" id="{584D6622-7CDB-0346-9F81-BC83322E506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E5363823-2F0C-0841-B166-5A4172A26C2F}"/>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8" name="Text Placeholder 7">
            <a:extLst>
              <a:ext uri="{FF2B5EF4-FFF2-40B4-BE49-F238E27FC236}">
                <a16:creationId xmlns:a16="http://schemas.microsoft.com/office/drawing/2014/main" id="{D7B3BD43-81FA-E84E-A70F-F0EF4389AFB2}"/>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Option 1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Option 13">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Option 14">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Option 15">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Option 16">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7/5/2024</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7/5/2024</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325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
        <p:nvSpPr>
          <p:cNvPr id="11" name="Title 1">
            <a:extLst>
              <a:ext uri="{FF2B5EF4-FFF2-40B4-BE49-F238E27FC236}">
                <a16:creationId xmlns:a16="http://schemas.microsoft.com/office/drawing/2014/main" id="{64050114-FD9F-CF43-882C-54122381A78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79B38E3-3BB1-6B40-AB2E-12D1CB7F8A8B}"/>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494774FA-9D53-5C4A-804B-922ABC73CB25}"/>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9FFCEA"/>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8">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
        <p:nvSpPr>
          <p:cNvPr id="18" name="Title 1">
            <a:extLst>
              <a:ext uri="{FF2B5EF4-FFF2-40B4-BE49-F238E27FC236}">
                <a16:creationId xmlns:a16="http://schemas.microsoft.com/office/drawing/2014/main" id="{8FD6B6E4-1C1D-9F45-8BF6-7C072A0A3DFA}"/>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9" name="Subtitle 2">
            <a:extLst>
              <a:ext uri="{FF2B5EF4-FFF2-40B4-BE49-F238E27FC236}">
                <a16:creationId xmlns:a16="http://schemas.microsoft.com/office/drawing/2014/main" id="{296A44A2-45AE-3E49-9C12-6C8FFE324819}"/>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0" name="Text Placeholder 7">
            <a:extLst>
              <a:ext uri="{FF2B5EF4-FFF2-40B4-BE49-F238E27FC236}">
                <a16:creationId xmlns:a16="http://schemas.microsoft.com/office/drawing/2014/main" id="{D8D18075-7F98-0B47-BDEA-41196809B3AF}"/>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AD97"/>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Option 9">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
        <p:nvSpPr>
          <p:cNvPr id="11" name="Title 1">
            <a:extLst>
              <a:ext uri="{FF2B5EF4-FFF2-40B4-BE49-F238E27FC236}">
                <a16:creationId xmlns:a16="http://schemas.microsoft.com/office/drawing/2014/main" id="{B9B56CCB-19C5-F049-A485-E2AF8391F209}"/>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6" name="Subtitle 2">
            <a:extLst>
              <a:ext uri="{FF2B5EF4-FFF2-40B4-BE49-F238E27FC236}">
                <a16:creationId xmlns:a16="http://schemas.microsoft.com/office/drawing/2014/main" id="{1650A322-28E9-2643-922E-CC9508EFE2B0}"/>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E315DD8E-8157-E740-A9B5-59C587C31BA7}"/>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7/5/2024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baseline="0" dirty="0">
                <a:latin typeface="Amazon Ember Display" panose="020F0603020204020204" pitchFamily="34" charset="0"/>
              </a:rPr>
              <a:t>How to build a cloud native application with .NET and AWS</a:t>
            </a: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70">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2024, Amazon Web Services, Inc. or its affiliates.</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09" r:id="rId2"/>
    <p:sldLayoutId id="2147483711" r:id="rId3"/>
    <p:sldLayoutId id="2147483712" r:id="rId4"/>
    <p:sldLayoutId id="2147483710" r:id="rId5"/>
    <p:sldLayoutId id="2147483679" r:id="rId6"/>
    <p:sldLayoutId id="2147483680" r:id="rId7"/>
    <p:sldLayoutId id="2147483681" r:id="rId8"/>
    <p:sldLayoutId id="2147483682" r:id="rId9"/>
    <p:sldLayoutId id="2147483683" r:id="rId10"/>
    <p:sldLayoutId id="2147483684" r:id="rId11"/>
    <p:sldLayoutId id="2147483685" r:id="rId12"/>
    <p:sldLayoutId id="2147483661" r:id="rId13"/>
    <p:sldLayoutId id="2147483654" r:id="rId14"/>
    <p:sldLayoutId id="2147483662" r:id="rId15"/>
    <p:sldLayoutId id="2147483663" r:id="rId16"/>
    <p:sldLayoutId id="2147483655" r:id="rId17"/>
    <p:sldLayoutId id="2147483650" r:id="rId18"/>
    <p:sldLayoutId id="2147483664" r:id="rId19"/>
    <p:sldLayoutId id="2147483666" r:id="rId20"/>
    <p:sldLayoutId id="2147483667" r:id="rId21"/>
    <p:sldLayoutId id="2147483665" r:id="rId22"/>
    <p:sldLayoutId id="2147483668" r:id="rId23"/>
    <p:sldLayoutId id="2147483653" r:id="rId24"/>
    <p:sldLayoutId id="2147483689" r:id="rId25"/>
    <p:sldLayoutId id="2147483691" r:id="rId26"/>
    <p:sldLayoutId id="2147483690" r:id="rId27"/>
    <p:sldLayoutId id="2147483657" r:id="rId28"/>
    <p:sldLayoutId id="2147483692" r:id="rId29"/>
    <p:sldLayoutId id="2147483694" r:id="rId30"/>
    <p:sldLayoutId id="2147483693" r:id="rId31"/>
    <p:sldLayoutId id="2147483652" r:id="rId32"/>
    <p:sldLayoutId id="2147483669" r:id="rId33"/>
    <p:sldLayoutId id="2147483670" r:id="rId34"/>
    <p:sldLayoutId id="2147483673" r:id="rId35"/>
    <p:sldLayoutId id="2147483651" r:id="rId36"/>
    <p:sldLayoutId id="2147483716" r:id="rId37"/>
    <p:sldLayoutId id="2147483715" r:id="rId38"/>
    <p:sldLayoutId id="2147483714" r:id="rId39"/>
    <p:sldLayoutId id="2147483713" r:id="rId40"/>
    <p:sldLayoutId id="2147483686" r:id="rId41"/>
    <p:sldLayoutId id="2147483687" r:id="rId42"/>
    <p:sldLayoutId id="2147483688" r:id="rId43"/>
    <p:sldLayoutId id="2147483671" r:id="rId44"/>
    <p:sldLayoutId id="2147483672" r:id="rId45"/>
    <p:sldLayoutId id="2147483695" r:id="rId46"/>
    <p:sldLayoutId id="2147483674" r:id="rId47"/>
    <p:sldLayoutId id="2147483675" r:id="rId48"/>
    <p:sldLayoutId id="2147483656" r:id="rId49"/>
    <p:sldLayoutId id="2147483676" r:id="rId50"/>
    <p:sldLayoutId id="2147483720" r:id="rId51"/>
    <p:sldLayoutId id="2147483719" r:id="rId52"/>
    <p:sldLayoutId id="2147483718" r:id="rId53"/>
    <p:sldLayoutId id="2147483717" r:id="rId54"/>
    <p:sldLayoutId id="2147483696" r:id="rId55"/>
    <p:sldLayoutId id="2147483697" r:id="rId56"/>
    <p:sldLayoutId id="2147483698" r:id="rId57"/>
    <p:sldLayoutId id="2147483699" r:id="rId58"/>
    <p:sldLayoutId id="2147483700" r:id="rId59"/>
    <p:sldLayoutId id="2147483701" r:id="rId60"/>
    <p:sldLayoutId id="2147483702" r:id="rId61"/>
    <p:sldLayoutId id="2147483703" r:id="rId62"/>
    <p:sldLayoutId id="2147483704" r:id="rId63"/>
    <p:sldLayoutId id="2147483705" r:id="rId64"/>
    <p:sldLayoutId id="2147483706" r:id="rId65"/>
    <p:sldLayoutId id="2147483707" r:id="rId66"/>
    <p:sldLayoutId id="2147483708" r:id="rId67"/>
    <p:sldLayoutId id="2147483678" r:id="rId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hyperlink" Target="https://s12d.com/dotnet-developer-dojo" TargetMode="External"/><Relationship Id="rId2" Type="http://schemas.openxmlformats.org/officeDocument/2006/relationships/hyperlink" Target="https://s12d.com/dotnetonaws" TargetMode="Externa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hyperlink" Target="https://s12d.com/dotnet-immersion-day" TargetMode="External"/><Relationship Id="rId4" Type="http://schemas.openxmlformats.org/officeDocument/2006/relationships/hyperlink" Target="https://s12d.com/dotnet-moderniz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xml"/><Relationship Id="rId16" Type="http://schemas.openxmlformats.org/officeDocument/2006/relationships/image" Target="../media/image37.svg"/><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A64702-7083-2770-F6E5-F4BC18E02DE8}"/>
              </a:ext>
            </a:extLst>
          </p:cNvPr>
          <p:cNvSpPr>
            <a:spLocks noGrp="1"/>
          </p:cNvSpPr>
          <p:nvPr>
            <p:ph type="ctrTitle"/>
          </p:nvPr>
        </p:nvSpPr>
        <p:spPr>
          <a:xfrm>
            <a:off x="609597" y="2126159"/>
            <a:ext cx="10877975" cy="1311128"/>
          </a:xfrm>
        </p:spPr>
        <p:txBody>
          <a:bodyPr/>
          <a:lstStyle/>
          <a:p>
            <a:r>
              <a:rPr lang="en-US" sz="4400" dirty="0"/>
              <a:t>How to build a cloud native application</a:t>
            </a:r>
          </a:p>
        </p:txBody>
      </p:sp>
      <p:sp>
        <p:nvSpPr>
          <p:cNvPr id="4" name="Subtitle 3">
            <a:extLst>
              <a:ext uri="{FF2B5EF4-FFF2-40B4-BE49-F238E27FC236}">
                <a16:creationId xmlns:a16="http://schemas.microsoft.com/office/drawing/2014/main" id="{94632CBF-2F15-A503-73DE-D57AEFF8943D}"/>
              </a:ext>
            </a:extLst>
          </p:cNvPr>
          <p:cNvSpPr>
            <a:spLocks noGrp="1"/>
          </p:cNvSpPr>
          <p:nvPr>
            <p:ph type="subTitle" idx="1"/>
          </p:nvPr>
        </p:nvSpPr>
        <p:spPr/>
        <p:txBody>
          <a:bodyPr/>
          <a:lstStyle/>
          <a:p>
            <a:r>
              <a:rPr lang="en-US" dirty="0"/>
              <a:t>With .NET and AWS</a:t>
            </a:r>
          </a:p>
        </p:txBody>
      </p:sp>
      <p:sp>
        <p:nvSpPr>
          <p:cNvPr id="6" name="Text Placeholder 5">
            <a:extLst>
              <a:ext uri="{FF2B5EF4-FFF2-40B4-BE49-F238E27FC236}">
                <a16:creationId xmlns:a16="http://schemas.microsoft.com/office/drawing/2014/main" id="{28D565AF-C5BC-BDC3-CBC8-F88D00ABA8BA}"/>
              </a:ext>
            </a:extLst>
          </p:cNvPr>
          <p:cNvSpPr>
            <a:spLocks noGrp="1"/>
          </p:cNvSpPr>
          <p:nvPr>
            <p:ph type="body" sz="quarter" idx="11"/>
          </p:nvPr>
        </p:nvSpPr>
        <p:spPr>
          <a:xfrm>
            <a:off x="609598" y="4349712"/>
            <a:ext cx="5974082" cy="369332"/>
          </a:xfrm>
        </p:spPr>
        <p:txBody>
          <a:bodyPr/>
          <a:lstStyle/>
          <a:p>
            <a:r>
              <a:rPr lang="en-US" dirty="0"/>
              <a:t>François Bouteruche (he/him/his)</a:t>
            </a:r>
          </a:p>
        </p:txBody>
      </p:sp>
      <p:sp>
        <p:nvSpPr>
          <p:cNvPr id="7" name="Text Placeholder 6">
            <a:extLst>
              <a:ext uri="{FF2B5EF4-FFF2-40B4-BE49-F238E27FC236}">
                <a16:creationId xmlns:a16="http://schemas.microsoft.com/office/drawing/2014/main" id="{A56913E6-F417-D5BE-99BA-C90EA09F3DB1}"/>
              </a:ext>
            </a:extLst>
          </p:cNvPr>
          <p:cNvSpPr>
            <a:spLocks noGrp="1"/>
          </p:cNvSpPr>
          <p:nvPr>
            <p:ph type="body" sz="quarter" idx="12"/>
          </p:nvPr>
        </p:nvSpPr>
        <p:spPr>
          <a:xfrm>
            <a:off x="609598" y="4762500"/>
            <a:ext cx="3797302" cy="574003"/>
          </a:xfrm>
        </p:spPr>
        <p:txBody>
          <a:bodyPr/>
          <a:lstStyle/>
          <a:p>
            <a:r>
              <a:rPr lang="en-US" dirty="0"/>
              <a:t>Senior Developer Advocate</a:t>
            </a:r>
          </a:p>
          <a:p>
            <a:r>
              <a:rPr lang="en-US" dirty="0"/>
              <a:t>Amazon Web Services</a:t>
            </a:r>
          </a:p>
        </p:txBody>
      </p:sp>
      <p:sp>
        <p:nvSpPr>
          <p:cNvPr id="2" name="Slide Number Placeholder 1">
            <a:extLst>
              <a:ext uri="{FF2B5EF4-FFF2-40B4-BE49-F238E27FC236}">
                <a16:creationId xmlns:a16="http://schemas.microsoft.com/office/drawing/2014/main" id="{B114BC17-043F-10B9-73FB-02F5CAABC11C}"/>
              </a:ext>
            </a:extLst>
          </p:cNvPr>
          <p:cNvSpPr>
            <a:spLocks noGrp="1"/>
          </p:cNvSpPr>
          <p:nvPr>
            <p:ph type="sldNum" sz="quarter" idx="4294967295"/>
          </p:nvPr>
        </p:nvSpPr>
        <p:spPr>
          <a:xfrm>
            <a:off x="9448800" y="6289675"/>
            <a:ext cx="2743200" cy="365125"/>
          </a:xfrm>
        </p:spPr>
        <p:txBody>
          <a:bodyPr/>
          <a:lstStyle/>
          <a:p>
            <a:fld id="{EB4B8DE2-A4E8-46E4-8BBF-D75455EFF32C}" type="slidenum">
              <a:rPr lang="en-US" smtClean="0"/>
              <a:pPr/>
              <a:t>1</a:t>
            </a:fld>
            <a:endParaRPr lang="en-US"/>
          </a:p>
        </p:txBody>
      </p:sp>
    </p:spTree>
    <p:extLst>
      <p:ext uri="{BB962C8B-B14F-4D97-AF65-F5344CB8AC3E}">
        <p14:creationId xmlns:p14="http://schemas.microsoft.com/office/powerpoint/2010/main" val="11536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8673-2651-40B5-82A8-3597F9681B47}"/>
              </a:ext>
            </a:extLst>
          </p:cNvPr>
          <p:cNvSpPr>
            <a:spLocks noGrp="1"/>
          </p:cNvSpPr>
          <p:nvPr>
            <p:ph type="title"/>
          </p:nvPr>
        </p:nvSpPr>
        <p:spPr/>
        <p:txBody>
          <a:bodyPr/>
          <a:lstStyle/>
          <a:p>
            <a:r>
              <a:rPr lang="en-US" dirty="0"/>
              <a:t>Key takeaways </a:t>
            </a:r>
          </a:p>
        </p:txBody>
      </p:sp>
      <p:sp>
        <p:nvSpPr>
          <p:cNvPr id="3" name="Content Placeholder 2">
            <a:extLst>
              <a:ext uri="{FF2B5EF4-FFF2-40B4-BE49-F238E27FC236}">
                <a16:creationId xmlns:a16="http://schemas.microsoft.com/office/drawing/2014/main" id="{BAA816A1-7EE7-41B5-9829-04F56D967961}"/>
              </a:ext>
            </a:extLst>
          </p:cNvPr>
          <p:cNvSpPr>
            <a:spLocks noGrp="1"/>
          </p:cNvSpPr>
          <p:nvPr>
            <p:ph idx="1"/>
          </p:nvPr>
        </p:nvSpPr>
        <p:spPr>
          <a:xfrm>
            <a:off x="609600" y="1714500"/>
            <a:ext cx="10972800" cy="4598182"/>
          </a:xfrm>
        </p:spPr>
        <p:txBody>
          <a:bodyPr anchor="ctr">
            <a:noAutofit/>
          </a:bodyPr>
          <a:lstStyle/>
          <a:p>
            <a:r>
              <a:rPr lang="en-US" dirty="0"/>
              <a:t>Leverage cloud native services </a:t>
            </a:r>
          </a:p>
          <a:p>
            <a:endParaRPr lang="en-US" dirty="0"/>
          </a:p>
          <a:p>
            <a:r>
              <a:rPr lang="en-US" dirty="0"/>
              <a:t>Focus on your business requirements</a:t>
            </a:r>
          </a:p>
        </p:txBody>
      </p:sp>
      <p:sp>
        <p:nvSpPr>
          <p:cNvPr id="4" name="Slide Number Placeholder 3">
            <a:extLst>
              <a:ext uri="{FF2B5EF4-FFF2-40B4-BE49-F238E27FC236}">
                <a16:creationId xmlns:a16="http://schemas.microsoft.com/office/drawing/2014/main" id="{EB64D43C-9AE5-4AFE-B615-DE34BF1347AA}"/>
              </a:ext>
            </a:extLst>
          </p:cNvPr>
          <p:cNvSpPr>
            <a:spLocks noGrp="1"/>
          </p:cNvSpPr>
          <p:nvPr>
            <p:ph type="sldNum" sz="quarter" idx="12"/>
          </p:nvPr>
        </p:nvSpPr>
        <p:spPr/>
        <p:txBody>
          <a:bodyPr/>
          <a:lstStyle/>
          <a:p>
            <a:fld id="{EB4B8DE2-A4E8-46E4-8BBF-D75455EFF32C}" type="slidenum">
              <a:rPr lang="en-US" smtClean="0"/>
              <a:pPr/>
              <a:t>10</a:t>
            </a:fld>
            <a:endParaRPr lang="en-US"/>
          </a:p>
        </p:txBody>
      </p:sp>
    </p:spTree>
    <p:extLst>
      <p:ext uri="{BB962C8B-B14F-4D97-AF65-F5344CB8AC3E}">
        <p14:creationId xmlns:p14="http://schemas.microsoft.com/office/powerpoint/2010/main" val="191509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B55F-A858-4A37-A6EB-D42D9DE45CC3}"/>
              </a:ext>
            </a:extLst>
          </p:cNvPr>
          <p:cNvSpPr>
            <a:spLocks noGrp="1"/>
          </p:cNvSpPr>
          <p:nvPr>
            <p:ph type="title"/>
          </p:nvPr>
        </p:nvSpPr>
        <p:spPr/>
        <p:txBody>
          <a:bodyPr/>
          <a:lstStyle/>
          <a:p>
            <a:r>
              <a:rPr lang="fr-FR" dirty="0" err="1"/>
              <a:t>Get</a:t>
            </a:r>
            <a:r>
              <a:rPr lang="fr-FR" dirty="0"/>
              <a:t> hands-on and </a:t>
            </a:r>
            <a:r>
              <a:rPr lang="fr-FR" dirty="0" err="1"/>
              <a:t>join</a:t>
            </a:r>
            <a:r>
              <a:rPr lang="fr-FR" dirty="0"/>
              <a:t> the conversation!</a:t>
            </a:r>
            <a:endParaRPr lang="en-US" dirty="0"/>
          </a:p>
        </p:txBody>
      </p:sp>
      <p:sp>
        <p:nvSpPr>
          <p:cNvPr id="3" name="Content Placeholder 2">
            <a:extLst>
              <a:ext uri="{FF2B5EF4-FFF2-40B4-BE49-F238E27FC236}">
                <a16:creationId xmlns:a16="http://schemas.microsoft.com/office/drawing/2014/main" id="{1F343F5B-ACA2-4E96-AB55-7F446CF7E6FE}"/>
              </a:ext>
            </a:extLst>
          </p:cNvPr>
          <p:cNvSpPr>
            <a:spLocks noGrp="1"/>
          </p:cNvSpPr>
          <p:nvPr>
            <p:ph idx="1"/>
          </p:nvPr>
        </p:nvSpPr>
        <p:spPr>
          <a:xfrm>
            <a:off x="609600" y="1714500"/>
            <a:ext cx="5345875" cy="3019288"/>
          </a:xfrm>
        </p:spPr>
        <p:txBody>
          <a:bodyPr/>
          <a:lstStyle/>
          <a:p>
            <a:r>
              <a:rPr lang="en-US" sz="2400" dirty="0"/>
              <a:t>Explore .NET on AWS</a:t>
            </a:r>
          </a:p>
          <a:p>
            <a:pPr lvl="1"/>
            <a:r>
              <a:rPr lang="en-US" sz="2000" dirty="0">
                <a:hlinkClick r:id="rId2"/>
              </a:rPr>
              <a:t>https://s12d.com/dotnetonaws</a:t>
            </a:r>
            <a:r>
              <a:rPr lang="en-US" sz="2000" dirty="0"/>
              <a:t>  </a:t>
            </a:r>
          </a:p>
          <a:p>
            <a:r>
              <a:rPr lang="en-US" sz="2400" dirty="0"/>
              <a:t>Try .NET on AWS</a:t>
            </a:r>
          </a:p>
          <a:p>
            <a:pPr lvl="1"/>
            <a:r>
              <a:rPr lang="en-US" sz="2000" dirty="0">
                <a:hlinkClick r:id="rId3"/>
              </a:rPr>
              <a:t>https://s12d.com/dotnet-developer-dojo</a:t>
            </a:r>
            <a:endParaRPr lang="en-US" sz="2000" dirty="0"/>
          </a:p>
          <a:p>
            <a:pPr lvl="1"/>
            <a:r>
              <a:rPr lang="en-US" sz="2000" dirty="0">
                <a:hlinkClick r:id="rId4"/>
              </a:rPr>
              <a:t>https://s12d.com/dotnet-modernization</a:t>
            </a:r>
            <a:endParaRPr lang="en-US" sz="2000" dirty="0"/>
          </a:p>
          <a:p>
            <a:pPr lvl="1"/>
            <a:r>
              <a:rPr lang="en-US" sz="2000" dirty="0">
                <a:hlinkClick r:id="rId5"/>
              </a:rPr>
              <a:t>https://s12d.com/dotnet-immersion-day</a:t>
            </a:r>
            <a:r>
              <a:rPr lang="en-US" sz="2000" dirty="0"/>
              <a:t>   </a:t>
            </a:r>
          </a:p>
        </p:txBody>
      </p:sp>
      <p:sp>
        <p:nvSpPr>
          <p:cNvPr id="4" name="Slide Number Placeholder 3">
            <a:extLst>
              <a:ext uri="{FF2B5EF4-FFF2-40B4-BE49-F238E27FC236}">
                <a16:creationId xmlns:a16="http://schemas.microsoft.com/office/drawing/2014/main" id="{D3F1F9B6-7563-4D24-B330-731E512691BA}"/>
              </a:ext>
            </a:extLst>
          </p:cNvPr>
          <p:cNvSpPr>
            <a:spLocks noGrp="1"/>
          </p:cNvSpPr>
          <p:nvPr>
            <p:ph type="sldNum" sz="quarter" idx="12"/>
          </p:nvPr>
        </p:nvSpPr>
        <p:spPr/>
        <p:txBody>
          <a:bodyPr/>
          <a:lstStyle/>
          <a:p>
            <a:fld id="{EB4B8DE2-A4E8-46E4-8BBF-D75455EFF32C}" type="slidenum">
              <a:rPr lang="en-US" smtClean="0"/>
              <a:pPr/>
              <a:t>11</a:t>
            </a:fld>
            <a:endParaRPr lang="en-US"/>
          </a:p>
        </p:txBody>
      </p:sp>
      <p:pic>
        <p:nvPicPr>
          <p:cNvPr id="5" name="Picture 4">
            <a:extLst>
              <a:ext uri="{FF2B5EF4-FFF2-40B4-BE49-F238E27FC236}">
                <a16:creationId xmlns:a16="http://schemas.microsoft.com/office/drawing/2014/main" id="{9E810EC6-71AA-0437-E1B2-228F0ED9FF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0344" y="1714500"/>
            <a:ext cx="3280673" cy="3280673"/>
          </a:xfrm>
          <a:prstGeom prst="rect">
            <a:avLst/>
          </a:prstGeom>
        </p:spPr>
      </p:pic>
      <p:sp>
        <p:nvSpPr>
          <p:cNvPr id="8" name="TextBox 7">
            <a:extLst>
              <a:ext uri="{FF2B5EF4-FFF2-40B4-BE49-F238E27FC236}">
                <a16:creationId xmlns:a16="http://schemas.microsoft.com/office/drawing/2014/main" id="{6D6C6E22-B7E8-6E29-4BCB-25731952C401}"/>
              </a:ext>
            </a:extLst>
          </p:cNvPr>
          <p:cNvSpPr txBox="1"/>
          <p:nvPr/>
        </p:nvSpPr>
        <p:spPr>
          <a:xfrm>
            <a:off x="6097438" y="5152984"/>
            <a:ext cx="6094562" cy="646331"/>
          </a:xfrm>
          <a:prstGeom prst="rect">
            <a:avLst/>
          </a:prstGeom>
          <a:noFill/>
        </p:spPr>
        <p:txBody>
          <a:bodyPr wrap="square">
            <a:spAutoFit/>
          </a:bodyPr>
          <a:lstStyle/>
          <a:p>
            <a:pPr algn="ctr"/>
            <a:r>
              <a:rPr lang="en-US" dirty="0"/>
              <a:t>https://s12d.com/</a:t>
            </a:r>
            <a:br>
              <a:rPr lang="en-US" dirty="0"/>
            </a:br>
            <a:r>
              <a:rPr lang="en-US" dirty="0"/>
              <a:t>discover-</a:t>
            </a:r>
            <a:r>
              <a:rPr lang="en-US" dirty="0" err="1"/>
              <a:t>aws</a:t>
            </a:r>
            <a:r>
              <a:rPr lang="en-US" dirty="0"/>
              <a:t>-community</a:t>
            </a:r>
          </a:p>
        </p:txBody>
      </p:sp>
    </p:spTree>
    <p:extLst>
      <p:ext uri="{BB962C8B-B14F-4D97-AF65-F5344CB8AC3E}">
        <p14:creationId xmlns:p14="http://schemas.microsoft.com/office/powerpoint/2010/main" val="58457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14825-A885-3614-B6C7-7303C8C6E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452DE1-8F02-7CB2-1D12-3CABA74393D5}"/>
              </a:ext>
            </a:extLst>
          </p:cNvPr>
          <p:cNvSpPr>
            <a:spLocks noGrp="1"/>
          </p:cNvSpPr>
          <p:nvPr>
            <p:ph type="title"/>
          </p:nvPr>
        </p:nvSpPr>
        <p:spPr/>
        <p:txBody>
          <a:bodyPr/>
          <a:lstStyle/>
          <a:p>
            <a:r>
              <a:rPr lang="en-US" dirty="0"/>
              <a:t>Feedback is a gift!</a:t>
            </a:r>
          </a:p>
        </p:txBody>
      </p:sp>
      <p:sp>
        <p:nvSpPr>
          <p:cNvPr id="4" name="Slide Number Placeholder 3">
            <a:extLst>
              <a:ext uri="{FF2B5EF4-FFF2-40B4-BE49-F238E27FC236}">
                <a16:creationId xmlns:a16="http://schemas.microsoft.com/office/drawing/2014/main" id="{800DFE96-C99C-924C-D805-5B2F81BD0C87}"/>
              </a:ext>
            </a:extLst>
          </p:cNvPr>
          <p:cNvSpPr>
            <a:spLocks noGrp="1"/>
          </p:cNvSpPr>
          <p:nvPr>
            <p:ph type="sldNum" sz="quarter" idx="12"/>
          </p:nvPr>
        </p:nvSpPr>
        <p:spPr/>
        <p:txBody>
          <a:bodyPr/>
          <a:lstStyle/>
          <a:p>
            <a:fld id="{EB4B8DE2-A4E8-46E4-8BBF-D75455EFF32C}" type="slidenum">
              <a:rPr lang="en-US" smtClean="0"/>
              <a:pPr/>
              <a:t>12</a:t>
            </a:fld>
            <a:endParaRPr lang="en-US"/>
          </a:p>
        </p:txBody>
      </p:sp>
      <p:sp>
        <p:nvSpPr>
          <p:cNvPr id="6" name="TextBox 5">
            <a:extLst>
              <a:ext uri="{FF2B5EF4-FFF2-40B4-BE49-F238E27FC236}">
                <a16:creationId xmlns:a16="http://schemas.microsoft.com/office/drawing/2014/main" id="{515A43F2-467D-BA79-CDD9-8416DA80FFFE}"/>
              </a:ext>
            </a:extLst>
          </p:cNvPr>
          <p:cNvSpPr txBox="1"/>
          <p:nvPr/>
        </p:nvSpPr>
        <p:spPr>
          <a:xfrm>
            <a:off x="3055143" y="5774295"/>
            <a:ext cx="6096000" cy="369332"/>
          </a:xfrm>
          <a:prstGeom prst="rect">
            <a:avLst/>
          </a:prstGeom>
          <a:noFill/>
        </p:spPr>
        <p:txBody>
          <a:bodyPr wrap="square">
            <a:spAutoFit/>
          </a:bodyPr>
          <a:lstStyle/>
          <a:p>
            <a:pPr algn="ctr"/>
            <a:r>
              <a:rPr lang="en-US" dirty="0"/>
              <a:t>https://pulse.aws/survey/JQFXTHR4</a:t>
            </a:r>
          </a:p>
        </p:txBody>
      </p:sp>
      <p:sp>
        <p:nvSpPr>
          <p:cNvPr id="9" name="Rectangle 8">
            <a:extLst>
              <a:ext uri="{FF2B5EF4-FFF2-40B4-BE49-F238E27FC236}">
                <a16:creationId xmlns:a16="http://schemas.microsoft.com/office/drawing/2014/main" id="{7F54E513-4014-29DB-7FEE-A43A4CE01456}"/>
              </a:ext>
            </a:extLst>
          </p:cNvPr>
          <p:cNvSpPr/>
          <p:nvPr/>
        </p:nvSpPr>
        <p:spPr>
          <a:xfrm>
            <a:off x="4199837" y="1759428"/>
            <a:ext cx="3806613" cy="37391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5" name="Picture 4">
            <a:extLst>
              <a:ext uri="{FF2B5EF4-FFF2-40B4-BE49-F238E27FC236}">
                <a16:creationId xmlns:a16="http://schemas.microsoft.com/office/drawing/2014/main" id="{2B53BCD1-1BFD-83BE-A7C1-151A68CA9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450" y="2036334"/>
            <a:ext cx="3185386" cy="3185386"/>
          </a:xfrm>
          <a:prstGeom prst="rect">
            <a:avLst/>
          </a:prstGeom>
        </p:spPr>
      </p:pic>
    </p:spTree>
    <p:extLst>
      <p:ext uri="{BB962C8B-B14F-4D97-AF65-F5344CB8AC3E}">
        <p14:creationId xmlns:p14="http://schemas.microsoft.com/office/powerpoint/2010/main" val="347590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7540F01-70F9-4FDF-A459-0C7C89706238}"/>
              </a:ext>
            </a:extLst>
          </p:cNvPr>
          <p:cNvSpPr>
            <a:spLocks noGrp="1"/>
          </p:cNvSpPr>
          <p:nvPr>
            <p:ph type="body" sz="quarter" idx="10"/>
          </p:nvPr>
        </p:nvSpPr>
        <p:spPr>
          <a:xfrm>
            <a:off x="619124" y="3344644"/>
            <a:ext cx="2384506" cy="646331"/>
          </a:xfrm>
        </p:spPr>
        <p:txBody>
          <a:bodyPr/>
          <a:lstStyle/>
          <a:p>
            <a:r>
              <a:rPr lang="en-US" dirty="0"/>
              <a:t>François Bouteruche</a:t>
            </a:r>
          </a:p>
        </p:txBody>
      </p:sp>
      <p:sp>
        <p:nvSpPr>
          <p:cNvPr id="15" name="Text Placeholder 14">
            <a:extLst>
              <a:ext uri="{FF2B5EF4-FFF2-40B4-BE49-F238E27FC236}">
                <a16:creationId xmlns:a16="http://schemas.microsoft.com/office/drawing/2014/main" id="{8D2EC3F8-4011-40D5-85BC-255EACA0E959}"/>
              </a:ext>
            </a:extLst>
          </p:cNvPr>
          <p:cNvSpPr>
            <a:spLocks noGrp="1"/>
          </p:cNvSpPr>
          <p:nvPr>
            <p:ph type="body" sz="quarter" idx="11"/>
          </p:nvPr>
        </p:nvSpPr>
        <p:spPr>
          <a:xfrm>
            <a:off x="619124" y="3990975"/>
            <a:ext cx="5295539" cy="1055674"/>
          </a:xfrm>
        </p:spPr>
        <p:txBody>
          <a:bodyPr/>
          <a:lstStyle/>
          <a:p>
            <a:r>
              <a:rPr lang="en-US" dirty="0"/>
              <a:t>https://github.com/fbouteruche</a:t>
            </a:r>
            <a:br>
              <a:rPr lang="en-US" dirty="0"/>
            </a:br>
            <a:r>
              <a:rPr lang="en-US" dirty="0"/>
              <a:t>https://linkedin.com/in/francoisbouteruche/</a:t>
            </a:r>
            <a:br>
              <a:rPr lang="en-US" dirty="0"/>
            </a:br>
            <a:endParaRPr lang="en-US" dirty="0"/>
          </a:p>
          <a:p>
            <a:endParaRPr lang="en-US" dirty="0"/>
          </a:p>
        </p:txBody>
      </p:sp>
    </p:spTree>
    <p:extLst>
      <p:ext uri="{BB962C8B-B14F-4D97-AF65-F5344CB8AC3E}">
        <p14:creationId xmlns:p14="http://schemas.microsoft.com/office/powerpoint/2010/main" val="42331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169750-240B-4107-88C0-867855300CBA}"/>
              </a:ext>
            </a:extLst>
          </p:cNvPr>
          <p:cNvSpPr>
            <a:spLocks noGrp="1"/>
          </p:cNvSpPr>
          <p:nvPr>
            <p:ph type="title"/>
          </p:nvPr>
        </p:nvSpPr>
        <p:spPr/>
        <p:txBody>
          <a:bodyPr/>
          <a:lstStyle/>
          <a:p>
            <a:r>
              <a:rPr lang="en-US" dirty="0"/>
              <a:t>Cloud native?</a:t>
            </a:r>
          </a:p>
        </p:txBody>
      </p:sp>
      <p:sp>
        <p:nvSpPr>
          <p:cNvPr id="8" name="Content Placeholder 7">
            <a:extLst>
              <a:ext uri="{FF2B5EF4-FFF2-40B4-BE49-F238E27FC236}">
                <a16:creationId xmlns:a16="http://schemas.microsoft.com/office/drawing/2014/main" id="{A28DE3E5-EE49-42AF-A4A8-1E3836431F2F}"/>
              </a:ext>
            </a:extLst>
          </p:cNvPr>
          <p:cNvSpPr>
            <a:spLocks noGrp="1"/>
          </p:cNvSpPr>
          <p:nvPr>
            <p:ph idx="1"/>
          </p:nvPr>
        </p:nvSpPr>
        <p:spPr>
          <a:xfrm>
            <a:off x="609600" y="1714500"/>
            <a:ext cx="10972800" cy="3702552"/>
          </a:xfrm>
        </p:spPr>
        <p:txBody>
          <a:bodyPr/>
          <a:lstStyle/>
          <a:p>
            <a:pPr algn="ctr"/>
            <a:r>
              <a:rPr lang="en-US" sz="2400" i="1" dirty="0"/>
              <a:t>“Cloud native technologies empower organizations to build and run scalable applications in modern, dynamic environments such as public, private, and hybrid clouds. Containers, service meshes, microservices, immutable infrastructure, and declarative APIs exemplify this approach.</a:t>
            </a:r>
            <a:br>
              <a:rPr lang="en-US" sz="2400" i="1" dirty="0"/>
            </a:br>
            <a:br>
              <a:rPr lang="en-US" sz="2400" i="1" dirty="0"/>
            </a:br>
            <a:r>
              <a:rPr lang="en-US" sz="2400" i="1" dirty="0"/>
              <a:t>These techniques enable loosely coupled systems that are resilient, manageable, and observable. Combined with robust automation, they allow engineers to make high-impact changes frequently and predictably with minimal toil.”</a:t>
            </a:r>
          </a:p>
          <a:p>
            <a:pPr algn="r"/>
            <a:r>
              <a:rPr lang="en-US" sz="2400" dirty="0"/>
              <a:t>CNCF Cloud Native Definition v1.0</a:t>
            </a:r>
          </a:p>
        </p:txBody>
      </p:sp>
    </p:spTree>
    <p:extLst>
      <p:ext uri="{BB962C8B-B14F-4D97-AF65-F5344CB8AC3E}">
        <p14:creationId xmlns:p14="http://schemas.microsoft.com/office/powerpoint/2010/main" val="427699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A173-A754-AA4D-4617-356086B18026}"/>
              </a:ext>
            </a:extLst>
          </p:cNvPr>
          <p:cNvSpPr>
            <a:spLocks noGrp="1"/>
          </p:cNvSpPr>
          <p:nvPr>
            <p:ph type="title"/>
          </p:nvPr>
        </p:nvSpPr>
        <p:spPr/>
        <p:txBody>
          <a:bodyPr/>
          <a:lstStyle/>
          <a:p>
            <a:r>
              <a:rPr lang="en-US" dirty="0"/>
              <a:t>Cloud native application?</a:t>
            </a:r>
          </a:p>
        </p:txBody>
      </p:sp>
      <p:sp>
        <p:nvSpPr>
          <p:cNvPr id="3" name="Content Placeholder 2">
            <a:extLst>
              <a:ext uri="{FF2B5EF4-FFF2-40B4-BE49-F238E27FC236}">
                <a16:creationId xmlns:a16="http://schemas.microsoft.com/office/drawing/2014/main" id="{B9D68CF7-D8C9-3F76-7A92-F024508CD155}"/>
              </a:ext>
            </a:extLst>
          </p:cNvPr>
          <p:cNvSpPr>
            <a:spLocks noGrp="1"/>
          </p:cNvSpPr>
          <p:nvPr>
            <p:ph idx="1"/>
          </p:nvPr>
        </p:nvSpPr>
        <p:spPr>
          <a:xfrm>
            <a:off x="609600" y="1714500"/>
            <a:ext cx="10972800" cy="3573286"/>
          </a:xfrm>
        </p:spPr>
        <p:txBody>
          <a:bodyPr/>
          <a:lstStyle/>
          <a:p>
            <a:r>
              <a:rPr lang="en-US" dirty="0"/>
              <a:t>Scalable</a:t>
            </a:r>
          </a:p>
          <a:p>
            <a:r>
              <a:rPr lang="en-US" dirty="0"/>
              <a:t>Loosely coupled</a:t>
            </a:r>
          </a:p>
          <a:p>
            <a:r>
              <a:rPr lang="en-US" dirty="0"/>
              <a:t>Resilient</a:t>
            </a:r>
          </a:p>
          <a:p>
            <a:r>
              <a:rPr lang="en-US" dirty="0"/>
              <a:t>Manageable</a:t>
            </a:r>
          </a:p>
          <a:p>
            <a:r>
              <a:rPr lang="en-US" dirty="0"/>
              <a:t>Observable</a:t>
            </a:r>
          </a:p>
          <a:p>
            <a:r>
              <a:rPr lang="en-US" dirty="0"/>
              <a:t>Robust automation</a:t>
            </a:r>
          </a:p>
        </p:txBody>
      </p:sp>
      <p:sp>
        <p:nvSpPr>
          <p:cNvPr id="4" name="Slide Number Placeholder 3">
            <a:extLst>
              <a:ext uri="{FF2B5EF4-FFF2-40B4-BE49-F238E27FC236}">
                <a16:creationId xmlns:a16="http://schemas.microsoft.com/office/drawing/2014/main" id="{DA3EF046-3937-867A-1228-4ED4F96C21F7}"/>
              </a:ext>
            </a:extLst>
          </p:cNvPr>
          <p:cNvSpPr>
            <a:spLocks noGrp="1"/>
          </p:cNvSpPr>
          <p:nvPr>
            <p:ph type="sldNum" sz="quarter" idx="12"/>
          </p:nvPr>
        </p:nvSpPr>
        <p:spPr/>
        <p:txBody>
          <a:bodyPr/>
          <a:lstStyle/>
          <a:p>
            <a:fld id="{EB4B8DE2-A4E8-46E4-8BBF-D75455EFF32C}" type="slidenum">
              <a:rPr lang="en-US" smtClean="0"/>
              <a:pPr/>
              <a:t>3</a:t>
            </a:fld>
            <a:endParaRPr lang="en-US"/>
          </a:p>
        </p:txBody>
      </p:sp>
    </p:spTree>
    <p:extLst>
      <p:ext uri="{BB962C8B-B14F-4D97-AF65-F5344CB8AC3E}">
        <p14:creationId xmlns:p14="http://schemas.microsoft.com/office/powerpoint/2010/main" val="324308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A33C-9B31-470D-A613-0733B6183716}"/>
              </a:ext>
            </a:extLst>
          </p:cNvPr>
          <p:cNvSpPr>
            <a:spLocks noGrp="1"/>
          </p:cNvSpPr>
          <p:nvPr>
            <p:ph type="title"/>
          </p:nvPr>
        </p:nvSpPr>
        <p:spPr/>
        <p:txBody>
          <a:bodyPr/>
          <a:lstStyle/>
          <a:p>
            <a:r>
              <a:rPr lang="en-US" dirty="0"/>
              <a:t>Building a cloud native app with cloud technologies</a:t>
            </a:r>
          </a:p>
        </p:txBody>
      </p:sp>
      <p:sp>
        <p:nvSpPr>
          <p:cNvPr id="3" name="Slide Number Placeholder 2">
            <a:extLst>
              <a:ext uri="{FF2B5EF4-FFF2-40B4-BE49-F238E27FC236}">
                <a16:creationId xmlns:a16="http://schemas.microsoft.com/office/drawing/2014/main" id="{630B6928-B847-485D-B24A-9FAD5469BAD4}"/>
              </a:ext>
            </a:extLst>
          </p:cNvPr>
          <p:cNvSpPr>
            <a:spLocks noGrp="1"/>
          </p:cNvSpPr>
          <p:nvPr>
            <p:ph type="sldNum" sz="quarter" idx="12"/>
          </p:nvPr>
        </p:nvSpPr>
        <p:spPr/>
        <p:txBody>
          <a:bodyPr/>
          <a:lstStyle/>
          <a:p>
            <a:fld id="{EB4B8DE2-A4E8-46E4-8BBF-D75455EFF32C}" type="slidenum">
              <a:rPr lang="en-US" smtClean="0"/>
              <a:pPr/>
              <a:t>4</a:t>
            </a:fld>
            <a:endParaRPr lang="en-US"/>
          </a:p>
        </p:txBody>
      </p:sp>
      <p:pic>
        <p:nvPicPr>
          <p:cNvPr id="4" name="Graphic 22">
            <a:extLst>
              <a:ext uri="{FF2B5EF4-FFF2-40B4-BE49-F238E27FC236}">
                <a16:creationId xmlns:a16="http://schemas.microsoft.com/office/drawing/2014/main" id="{69329C9F-4706-414D-A9CE-B89A503B526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398691" y="4340125"/>
            <a:ext cx="469900" cy="4699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9">
            <a:extLst>
              <a:ext uri="{FF2B5EF4-FFF2-40B4-BE49-F238E27FC236}">
                <a16:creationId xmlns:a16="http://schemas.microsoft.com/office/drawing/2014/main" id="{5FE8FDA4-162C-450E-A7E8-DF78A3DFB1F0}"/>
              </a:ext>
            </a:extLst>
          </p:cNvPr>
          <p:cNvSpPr txBox="1">
            <a:spLocks noChangeArrowheads="1"/>
          </p:cNvSpPr>
          <p:nvPr/>
        </p:nvSpPr>
        <p:spPr bwMode="auto">
          <a:xfrm>
            <a:off x="87812" y="4865345"/>
            <a:ext cx="1073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cs typeface="Arial" panose="020B0604020202020204" pitchFamily="34" charset="0"/>
              </a:rPr>
              <a:t>Users</a:t>
            </a:r>
          </a:p>
        </p:txBody>
      </p:sp>
      <p:sp>
        <p:nvSpPr>
          <p:cNvPr id="6" name="Rectangle 5">
            <a:extLst>
              <a:ext uri="{FF2B5EF4-FFF2-40B4-BE49-F238E27FC236}">
                <a16:creationId xmlns:a16="http://schemas.microsoft.com/office/drawing/2014/main" id="{47F45B68-3354-4EC0-A943-33654113B037}"/>
              </a:ext>
            </a:extLst>
          </p:cNvPr>
          <p:cNvSpPr/>
          <p:nvPr/>
        </p:nvSpPr>
        <p:spPr>
          <a:xfrm>
            <a:off x="2943318" y="1524002"/>
            <a:ext cx="8774473" cy="4798210"/>
          </a:xfrm>
          <a:prstGeom prst="rect">
            <a:avLst/>
          </a:prstGeom>
          <a:noFill/>
          <a:ln w="12700" cap="flat" cmpd="sng" algn="ctr">
            <a:solidFill>
              <a:schemeClr val="tx1"/>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rial" panose="020B0604020202020204" pitchFamily="34" charset="0"/>
                <a:ea typeface="+mn-ea"/>
                <a:cs typeface="Arial" panose="020B0604020202020204" pitchFamily="34" charset="0"/>
              </a:rPr>
              <a:t>AWS Cloud</a:t>
            </a:r>
          </a:p>
        </p:txBody>
      </p:sp>
      <p:grpSp>
        <p:nvGrpSpPr>
          <p:cNvPr id="55" name="Group 54">
            <a:extLst>
              <a:ext uri="{FF2B5EF4-FFF2-40B4-BE49-F238E27FC236}">
                <a16:creationId xmlns:a16="http://schemas.microsoft.com/office/drawing/2014/main" id="{B0C68325-CE12-1A48-9551-9AA6F9D2F42C}"/>
              </a:ext>
            </a:extLst>
          </p:cNvPr>
          <p:cNvGrpSpPr/>
          <p:nvPr/>
        </p:nvGrpSpPr>
        <p:grpSpPr>
          <a:xfrm>
            <a:off x="3174713" y="3136871"/>
            <a:ext cx="1149804" cy="916633"/>
            <a:chOff x="3174713" y="3043290"/>
            <a:chExt cx="1149804" cy="916633"/>
          </a:xfrm>
        </p:grpSpPr>
        <p:pic>
          <p:nvPicPr>
            <p:cNvPr id="13" name="Graphic 17">
              <a:extLst>
                <a:ext uri="{FF2B5EF4-FFF2-40B4-BE49-F238E27FC236}">
                  <a16:creationId xmlns:a16="http://schemas.microsoft.com/office/drawing/2014/main" id="{95B96005-E6AA-4408-91B6-EB0F4D5CC3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7408" y="3043290"/>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F265F7F8-CFDD-4DEB-A55C-45B14CA4B502}"/>
                </a:ext>
              </a:extLst>
            </p:cNvPr>
            <p:cNvSpPr txBox="1">
              <a:spLocks noChangeArrowheads="1"/>
            </p:cNvSpPr>
            <p:nvPr/>
          </p:nvSpPr>
          <p:spPr bwMode="auto">
            <a:xfrm>
              <a:off x="3174713" y="3590591"/>
              <a:ext cx="11498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User Store with</a:t>
              </a:r>
              <a:br>
                <a:rPr lang="en-US" altLang="en-US" sz="900" dirty="0">
                  <a:latin typeface="Arial" panose="020B0604020202020204" pitchFamily="34" charset="0"/>
                  <a:ea typeface="Amazon Ember" panose="020B0603020204020204" pitchFamily="34" charset="0"/>
                  <a:cs typeface="Arial" panose="020B0604020202020204" pitchFamily="34" charset="0"/>
                </a:rPr>
              </a:br>
              <a:r>
                <a:rPr lang="en-US" altLang="en-US" sz="900" dirty="0">
                  <a:latin typeface="Arial" panose="020B0604020202020204" pitchFamily="34" charset="0"/>
                  <a:ea typeface="Amazon Ember" panose="020B0603020204020204" pitchFamily="34" charset="0"/>
                  <a:cs typeface="Arial" panose="020B0604020202020204" pitchFamily="34" charset="0"/>
                </a:rPr>
                <a:t>Amazon Cognito</a:t>
              </a:r>
            </a:p>
          </p:txBody>
        </p:sp>
      </p:grpSp>
      <p:grpSp>
        <p:nvGrpSpPr>
          <p:cNvPr id="53" name="Group 52">
            <a:extLst>
              <a:ext uri="{FF2B5EF4-FFF2-40B4-BE49-F238E27FC236}">
                <a16:creationId xmlns:a16="http://schemas.microsoft.com/office/drawing/2014/main" id="{9C403104-9439-DE06-CFDD-0FAE49F2F173}"/>
              </a:ext>
            </a:extLst>
          </p:cNvPr>
          <p:cNvGrpSpPr/>
          <p:nvPr/>
        </p:nvGrpSpPr>
        <p:grpSpPr>
          <a:xfrm>
            <a:off x="3154152" y="5315355"/>
            <a:ext cx="1132218" cy="917281"/>
            <a:chOff x="3154152" y="5315355"/>
            <a:chExt cx="1132218" cy="917281"/>
          </a:xfrm>
        </p:grpSpPr>
        <p:pic>
          <p:nvPicPr>
            <p:cNvPr id="15" name="Graphic 8">
              <a:extLst>
                <a:ext uri="{FF2B5EF4-FFF2-40B4-BE49-F238E27FC236}">
                  <a16:creationId xmlns:a16="http://schemas.microsoft.com/office/drawing/2014/main" id="{E274D008-6CDB-437E-AD6C-1DB3B189CD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5296" y="5315355"/>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788EAAA3-4DC7-4F5C-AC09-99C4E5BBC959}"/>
                </a:ext>
              </a:extLst>
            </p:cNvPr>
            <p:cNvSpPr txBox="1">
              <a:spLocks noChangeArrowheads="1"/>
            </p:cNvSpPr>
            <p:nvPr/>
          </p:nvSpPr>
          <p:spPr bwMode="auto">
            <a:xfrm>
              <a:off x="3154152" y="5863304"/>
              <a:ext cx="1132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File storage on</a:t>
              </a:r>
              <a:br>
                <a:rPr lang="en-US" altLang="en-US" sz="900" dirty="0">
                  <a:latin typeface="Arial" panose="020B0604020202020204" pitchFamily="34" charset="0"/>
                  <a:ea typeface="Amazon Ember" panose="020B0603020204020204" pitchFamily="34" charset="0"/>
                  <a:cs typeface="Arial" panose="020B0604020202020204" pitchFamily="34" charset="0"/>
                </a:rPr>
              </a:br>
              <a:r>
                <a:rPr lang="en-US" altLang="en-US" sz="900" dirty="0">
                  <a:latin typeface="Arial" panose="020B0604020202020204" pitchFamily="34" charset="0"/>
                  <a:ea typeface="Amazon Ember" panose="020B0603020204020204" pitchFamily="34" charset="0"/>
                  <a:cs typeface="Arial" panose="020B0604020202020204" pitchFamily="34" charset="0"/>
                </a:rPr>
                <a:t>Amazon S3</a:t>
              </a:r>
            </a:p>
          </p:txBody>
        </p:sp>
      </p:grpSp>
      <p:pic>
        <p:nvPicPr>
          <p:cNvPr id="17" name="Graphic 26">
            <a:extLst>
              <a:ext uri="{FF2B5EF4-FFF2-40B4-BE49-F238E27FC236}">
                <a16:creationId xmlns:a16="http://schemas.microsoft.com/office/drawing/2014/main" id="{F8A109D1-A155-4557-B845-5108E4485A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7205" y="5301107"/>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1">
            <a:extLst>
              <a:ext uri="{FF2B5EF4-FFF2-40B4-BE49-F238E27FC236}">
                <a16:creationId xmlns:a16="http://schemas.microsoft.com/office/drawing/2014/main" id="{AA63687B-7CAE-4F85-A93E-AADF04CD4380}"/>
              </a:ext>
            </a:extLst>
          </p:cNvPr>
          <p:cNvSpPr txBox="1">
            <a:spLocks noChangeArrowheads="1"/>
          </p:cNvSpPr>
          <p:nvPr/>
        </p:nvSpPr>
        <p:spPr bwMode="auto">
          <a:xfrm>
            <a:off x="7703347" y="5858974"/>
            <a:ext cx="1276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Message queuing</a:t>
            </a:r>
            <a:br>
              <a:rPr lang="en-US" altLang="en-US" sz="900" dirty="0">
                <a:latin typeface="Arial" panose="020B0604020202020204" pitchFamily="34" charset="0"/>
                <a:ea typeface="Amazon Ember" panose="020B0603020204020204" pitchFamily="34" charset="0"/>
                <a:cs typeface="Arial" panose="020B0604020202020204" pitchFamily="34" charset="0"/>
              </a:rPr>
            </a:br>
            <a:r>
              <a:rPr lang="en-US" altLang="en-US" sz="900" dirty="0">
                <a:latin typeface="Arial" panose="020B0604020202020204" pitchFamily="34" charset="0"/>
                <a:ea typeface="Amazon Ember" panose="020B0603020204020204" pitchFamily="34" charset="0"/>
                <a:cs typeface="Arial" panose="020B0604020202020204" pitchFamily="34" charset="0"/>
              </a:rPr>
              <a:t>with Amazon SQS</a:t>
            </a:r>
          </a:p>
        </p:txBody>
      </p:sp>
      <p:cxnSp>
        <p:nvCxnSpPr>
          <p:cNvPr id="23" name="Straight Arrow Connector 22">
            <a:extLst>
              <a:ext uri="{FF2B5EF4-FFF2-40B4-BE49-F238E27FC236}">
                <a16:creationId xmlns:a16="http://schemas.microsoft.com/office/drawing/2014/main" id="{AEC1210E-2A49-4A1B-9FD2-F28EB4BF8C54}"/>
              </a:ext>
            </a:extLst>
          </p:cNvPr>
          <p:cNvCxnSpPr>
            <a:cxnSpLocks/>
            <a:stCxn id="44" idx="3"/>
            <a:endCxn id="25" idx="1"/>
          </p:cNvCxnSpPr>
          <p:nvPr/>
        </p:nvCxnSpPr>
        <p:spPr>
          <a:xfrm flipV="1">
            <a:off x="1997877" y="4565302"/>
            <a:ext cx="1439220" cy="2078"/>
          </a:xfrm>
          <a:prstGeom prst="straightConnector1">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57D35D37-9889-181B-802A-4B8B06BEEF51}"/>
              </a:ext>
            </a:extLst>
          </p:cNvPr>
          <p:cNvGrpSpPr/>
          <p:nvPr/>
        </p:nvGrpSpPr>
        <p:grpSpPr>
          <a:xfrm>
            <a:off x="2933879" y="1980965"/>
            <a:ext cx="1548078" cy="918428"/>
            <a:chOff x="2933879" y="1980965"/>
            <a:chExt cx="1548078" cy="918428"/>
          </a:xfrm>
        </p:grpSpPr>
        <p:pic>
          <p:nvPicPr>
            <p:cNvPr id="40" name="Graphic 19">
              <a:extLst>
                <a:ext uri="{FF2B5EF4-FFF2-40B4-BE49-F238E27FC236}">
                  <a16:creationId xmlns:a16="http://schemas.microsoft.com/office/drawing/2014/main" id="{371A7A62-EDF7-4B57-B24A-BC13084766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5941" y="1980965"/>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BF1F1933-3A2B-4D5A-834D-33806DD22209}"/>
                </a:ext>
              </a:extLst>
            </p:cNvPr>
            <p:cNvSpPr txBox="1">
              <a:spLocks noChangeArrowheads="1"/>
            </p:cNvSpPr>
            <p:nvPr/>
          </p:nvSpPr>
          <p:spPr bwMode="auto">
            <a:xfrm>
              <a:off x="2933879" y="2530061"/>
              <a:ext cx="15480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CDN served static SPA </a:t>
              </a:r>
              <a:br>
                <a:rPr lang="en-US" altLang="en-US" sz="900" dirty="0">
                  <a:latin typeface="Arial" panose="020B0604020202020204" pitchFamily="34" charset="0"/>
                  <a:ea typeface="Amazon Ember" panose="020B0603020204020204" pitchFamily="34" charset="0"/>
                  <a:cs typeface="Arial" panose="020B0604020202020204" pitchFamily="34" charset="0"/>
                </a:rPr>
              </a:br>
              <a:r>
                <a:rPr lang="en-US" altLang="en-US" sz="900" dirty="0">
                  <a:latin typeface="Arial" panose="020B0604020202020204" pitchFamily="34" charset="0"/>
                  <a:ea typeface="Amazon Ember" panose="020B0603020204020204" pitchFamily="34" charset="0"/>
                  <a:cs typeface="Arial" panose="020B0604020202020204" pitchFamily="34" charset="0"/>
                </a:rPr>
                <a:t>with Amazon CloudFront</a:t>
              </a:r>
            </a:p>
          </p:txBody>
        </p:sp>
      </p:grpSp>
      <p:pic>
        <p:nvPicPr>
          <p:cNvPr id="42" name="Graphic 8">
            <a:extLst>
              <a:ext uri="{FF2B5EF4-FFF2-40B4-BE49-F238E27FC236}">
                <a16:creationId xmlns:a16="http://schemas.microsoft.com/office/drawing/2014/main" id="{2792AE6C-E0EF-48D1-BE6D-1C01DEB073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9692" y="1980552"/>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B06C245-1CB7-42D5-B5E1-A0C6DB76825A}"/>
              </a:ext>
            </a:extLst>
          </p:cNvPr>
          <p:cNvSpPr txBox="1">
            <a:spLocks noChangeArrowheads="1"/>
          </p:cNvSpPr>
          <p:nvPr/>
        </p:nvSpPr>
        <p:spPr bwMode="auto">
          <a:xfrm>
            <a:off x="5181843" y="2529091"/>
            <a:ext cx="12457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a:latin typeface="Arial" panose="020B0604020202020204" pitchFamily="34" charset="0"/>
                <a:ea typeface="Amazon Ember" panose="020B0603020204020204" pitchFamily="34" charset="0"/>
                <a:cs typeface="Arial" panose="020B0604020202020204" pitchFamily="34" charset="0"/>
              </a:rPr>
              <a:t>Static </a:t>
            </a:r>
            <a:r>
              <a:rPr lang="en-US" altLang="en-US" sz="900" dirty="0">
                <a:latin typeface="Arial" panose="020B0604020202020204" pitchFamily="34" charset="0"/>
                <a:ea typeface="Amazon Ember" panose="020B0603020204020204" pitchFamily="34" charset="0"/>
                <a:cs typeface="Arial" panose="020B0604020202020204" pitchFamily="34" charset="0"/>
              </a:rPr>
              <a:t>SPA hosted </a:t>
            </a:r>
            <a:br>
              <a:rPr lang="en-US" altLang="en-US" sz="900" dirty="0">
                <a:latin typeface="Arial" panose="020B0604020202020204" pitchFamily="34" charset="0"/>
                <a:ea typeface="Amazon Ember" panose="020B0603020204020204" pitchFamily="34" charset="0"/>
                <a:cs typeface="Arial" panose="020B0604020202020204" pitchFamily="34" charset="0"/>
              </a:rPr>
            </a:br>
            <a:r>
              <a:rPr lang="en-US" altLang="en-US" sz="900" dirty="0">
                <a:latin typeface="Arial" panose="020B0604020202020204" pitchFamily="34" charset="0"/>
                <a:ea typeface="Amazon Ember" panose="020B0603020204020204" pitchFamily="34" charset="0"/>
                <a:cs typeface="Arial" panose="020B0604020202020204" pitchFamily="34" charset="0"/>
              </a:rPr>
              <a:t>on Amazon S3</a:t>
            </a:r>
          </a:p>
        </p:txBody>
      </p:sp>
      <p:pic>
        <p:nvPicPr>
          <p:cNvPr id="44" name="Picture 43">
            <a:extLst>
              <a:ext uri="{FF2B5EF4-FFF2-40B4-BE49-F238E27FC236}">
                <a16:creationId xmlns:a16="http://schemas.microsoft.com/office/drawing/2014/main" id="{691E516B-F7BD-42C8-A8C4-7847A7AB94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7976" y="4332429"/>
            <a:ext cx="469901" cy="469901"/>
          </a:xfrm>
          <a:prstGeom prst="rect">
            <a:avLst/>
          </a:prstGeom>
        </p:spPr>
      </p:pic>
      <p:sp>
        <p:nvSpPr>
          <p:cNvPr id="46" name="TextBox 11">
            <a:extLst>
              <a:ext uri="{FF2B5EF4-FFF2-40B4-BE49-F238E27FC236}">
                <a16:creationId xmlns:a16="http://schemas.microsoft.com/office/drawing/2014/main" id="{8262B4A0-BB13-42ED-9AB9-CABC252E9AAC}"/>
              </a:ext>
            </a:extLst>
          </p:cNvPr>
          <p:cNvSpPr txBox="1">
            <a:spLocks noChangeArrowheads="1"/>
          </p:cNvSpPr>
          <p:nvPr/>
        </p:nvSpPr>
        <p:spPr bwMode="auto">
          <a:xfrm>
            <a:off x="1816547" y="2034864"/>
            <a:ext cx="10731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1. Get SPA </a:t>
            </a:r>
          </a:p>
        </p:txBody>
      </p:sp>
      <p:sp>
        <p:nvSpPr>
          <p:cNvPr id="47" name="TextBox 11">
            <a:extLst>
              <a:ext uri="{FF2B5EF4-FFF2-40B4-BE49-F238E27FC236}">
                <a16:creationId xmlns:a16="http://schemas.microsoft.com/office/drawing/2014/main" id="{DD99EDE6-2F03-4A4F-BC64-91948CADD9A7}"/>
              </a:ext>
            </a:extLst>
          </p:cNvPr>
          <p:cNvSpPr txBox="1">
            <a:spLocks noChangeArrowheads="1"/>
          </p:cNvSpPr>
          <p:nvPr/>
        </p:nvSpPr>
        <p:spPr bwMode="auto">
          <a:xfrm>
            <a:off x="1226351" y="4865345"/>
            <a:ext cx="1073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err="1">
                <a:latin typeface="Arial" panose="020B0604020202020204" pitchFamily="34" charset="0"/>
                <a:ea typeface="Amazon Ember" panose="020B0603020204020204" pitchFamily="34" charset="0"/>
                <a:cs typeface="Arial" panose="020B0604020202020204" pitchFamily="34" charset="0"/>
              </a:rPr>
              <a:t>Blazor</a:t>
            </a:r>
            <a:r>
              <a:rPr lang="en-US" altLang="en-US" sz="900" dirty="0">
                <a:latin typeface="Arial" panose="020B0604020202020204" pitchFamily="34" charset="0"/>
                <a:ea typeface="Amazon Ember" panose="020B0603020204020204" pitchFamily="34" charset="0"/>
                <a:cs typeface="Arial" panose="020B0604020202020204" pitchFamily="34" charset="0"/>
              </a:rPr>
              <a:t> WASM</a:t>
            </a:r>
            <a:br>
              <a:rPr lang="en-US" altLang="en-US" sz="900" dirty="0">
                <a:latin typeface="Arial" panose="020B0604020202020204" pitchFamily="34" charset="0"/>
                <a:ea typeface="Amazon Ember" panose="020B0603020204020204" pitchFamily="34" charset="0"/>
                <a:cs typeface="Arial" panose="020B0604020202020204" pitchFamily="34" charset="0"/>
              </a:rPr>
            </a:br>
            <a:r>
              <a:rPr lang="en-US" altLang="en-US" sz="900" dirty="0">
                <a:latin typeface="Arial" panose="020B0604020202020204" pitchFamily="34" charset="0"/>
                <a:ea typeface="Amazon Ember" panose="020B0603020204020204" pitchFamily="34" charset="0"/>
                <a:cs typeface="Arial" panose="020B0604020202020204" pitchFamily="34" charset="0"/>
              </a:rPr>
              <a:t>SPA</a:t>
            </a:r>
          </a:p>
        </p:txBody>
      </p:sp>
      <p:cxnSp>
        <p:nvCxnSpPr>
          <p:cNvPr id="48" name="Straight Arrow Connector 47">
            <a:extLst>
              <a:ext uri="{FF2B5EF4-FFF2-40B4-BE49-F238E27FC236}">
                <a16:creationId xmlns:a16="http://schemas.microsoft.com/office/drawing/2014/main" id="{374B716B-696C-4AF9-89F3-89DEA4D87BC7}"/>
              </a:ext>
            </a:extLst>
          </p:cNvPr>
          <p:cNvCxnSpPr>
            <a:cxnSpLocks/>
          </p:cNvCxnSpPr>
          <p:nvPr/>
        </p:nvCxnSpPr>
        <p:spPr>
          <a:xfrm>
            <a:off x="935574" y="4567380"/>
            <a:ext cx="536575" cy="0"/>
          </a:xfrm>
          <a:prstGeom prst="straightConnector1">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9" name="TextBox 11">
            <a:extLst>
              <a:ext uri="{FF2B5EF4-FFF2-40B4-BE49-F238E27FC236}">
                <a16:creationId xmlns:a16="http://schemas.microsoft.com/office/drawing/2014/main" id="{A8B86011-B225-417E-92FC-A801F263F6DB}"/>
              </a:ext>
            </a:extLst>
          </p:cNvPr>
          <p:cNvSpPr txBox="1">
            <a:spLocks noChangeArrowheads="1"/>
          </p:cNvSpPr>
          <p:nvPr/>
        </p:nvSpPr>
        <p:spPr bwMode="auto">
          <a:xfrm>
            <a:off x="3980038" y="2042941"/>
            <a:ext cx="153511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2. Retrieve SPA content </a:t>
            </a:r>
          </a:p>
        </p:txBody>
      </p:sp>
      <p:cxnSp>
        <p:nvCxnSpPr>
          <p:cNvPr id="50" name="Straight Arrow Connector 49">
            <a:extLst>
              <a:ext uri="{FF2B5EF4-FFF2-40B4-BE49-F238E27FC236}">
                <a16:creationId xmlns:a16="http://schemas.microsoft.com/office/drawing/2014/main" id="{E458D2A4-9B5B-4AE6-9AFE-7B2B1D3ED022}"/>
              </a:ext>
            </a:extLst>
          </p:cNvPr>
          <p:cNvCxnSpPr>
            <a:cxnSpLocks/>
            <a:stCxn id="40" idx="3"/>
            <a:endCxn id="42" idx="1"/>
          </p:cNvCxnSpPr>
          <p:nvPr/>
        </p:nvCxnSpPr>
        <p:spPr>
          <a:xfrm flipV="1">
            <a:off x="3994581" y="2254872"/>
            <a:ext cx="1535111" cy="413"/>
          </a:xfrm>
          <a:prstGeom prst="straightConnector1">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FFA71DF4-5BE4-4C5B-AA00-0CB7168D290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943318" y="1518025"/>
            <a:ext cx="381000" cy="381000"/>
          </a:xfrm>
          <a:prstGeom prst="rect">
            <a:avLst/>
          </a:prstGeom>
        </p:spPr>
      </p:pic>
      <p:sp>
        <p:nvSpPr>
          <p:cNvPr id="8" name="TextBox 18">
            <a:extLst>
              <a:ext uri="{FF2B5EF4-FFF2-40B4-BE49-F238E27FC236}">
                <a16:creationId xmlns:a16="http://schemas.microsoft.com/office/drawing/2014/main" id="{FE4F64BE-6DAC-4E1F-B0D7-2C580645C3E7}"/>
              </a:ext>
            </a:extLst>
          </p:cNvPr>
          <p:cNvSpPr txBox="1">
            <a:spLocks noChangeArrowheads="1"/>
          </p:cNvSpPr>
          <p:nvPr/>
        </p:nvSpPr>
        <p:spPr bwMode="auto">
          <a:xfrm>
            <a:off x="5132000" y="4195970"/>
            <a:ext cx="13561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a:t>
            </a:r>
            <a:r>
              <a:rPr lang="en-US" altLang="en-US" sz="900" dirty="0">
                <a:latin typeface="Arial" panose="020B0604020202020204" pitchFamily="34" charset="0"/>
                <a:cs typeface="Arial" panose="020B0604020202020204" pitchFamily="34" charset="0"/>
              </a:rPr>
              <a:t>NET Web API hosted</a:t>
            </a:r>
            <a:br>
              <a:rPr lang="en-US" altLang="en-US" sz="900" dirty="0">
                <a:latin typeface="Arial" panose="020B0604020202020204" pitchFamily="34" charset="0"/>
                <a:cs typeface="Arial" panose="020B0604020202020204" pitchFamily="34" charset="0"/>
              </a:rPr>
            </a:br>
            <a:r>
              <a:rPr lang="en-US" altLang="en-US" sz="900" dirty="0">
                <a:latin typeface="Arial" panose="020B0604020202020204" pitchFamily="34" charset="0"/>
                <a:cs typeface="Arial" panose="020B0604020202020204" pitchFamily="34" charset="0"/>
              </a:rPr>
              <a:t>on AWS Lambda</a:t>
            </a:r>
            <a:br>
              <a:rPr lang="en-US" altLang="en-US" sz="900" dirty="0">
                <a:latin typeface="Arial" panose="020B0604020202020204" pitchFamily="34" charset="0"/>
                <a:cs typeface="Arial" panose="020B0604020202020204" pitchFamily="34" charset="0"/>
              </a:rPr>
            </a:br>
            <a:r>
              <a:rPr lang="en-US" altLang="en-US" sz="900" dirty="0">
                <a:latin typeface="Arial" panose="020B0604020202020204" pitchFamily="34" charset="0"/>
                <a:cs typeface="Arial" panose="020B0604020202020204" pitchFamily="34" charset="0"/>
              </a:rPr>
              <a:t>-</a:t>
            </a:r>
            <a:br>
              <a:rPr lang="en-US" altLang="en-US" sz="900" dirty="0">
                <a:latin typeface="Arial" panose="020B0604020202020204" pitchFamily="34" charset="0"/>
                <a:cs typeface="Arial" panose="020B0604020202020204" pitchFamily="34" charset="0"/>
              </a:rPr>
            </a:br>
            <a:r>
              <a:rPr lang="en-US" altLang="en-US" sz="900" dirty="0">
                <a:latin typeface="Arial" panose="020B0604020202020204" pitchFamily="34" charset="0"/>
                <a:cs typeface="Arial" panose="020B0604020202020204" pitchFamily="34" charset="0"/>
              </a:rPr>
              <a:t>Check </a:t>
            </a:r>
            <a:r>
              <a:rPr lang="en-US" altLang="en-US" sz="900" dirty="0" err="1">
                <a:latin typeface="Arial" panose="020B0604020202020204" pitchFamily="34" charset="0"/>
                <a:cs typeface="Arial" panose="020B0604020202020204" pitchFamily="34" charset="0"/>
              </a:rPr>
              <a:t>IdToken</a:t>
            </a:r>
            <a:endParaRPr lang="en-US" altLang="en-US" sz="900" dirty="0">
              <a:latin typeface="Arial" panose="020B0604020202020204" pitchFamily="34" charset="0"/>
              <a:cs typeface="Arial" panose="020B0604020202020204" pitchFamily="34" charset="0"/>
            </a:endParaRPr>
          </a:p>
        </p:txBody>
      </p:sp>
      <p:pic>
        <p:nvPicPr>
          <p:cNvPr id="31" name="Graphic 10">
            <a:extLst>
              <a:ext uri="{FF2B5EF4-FFF2-40B4-BE49-F238E27FC236}">
                <a16:creationId xmlns:a16="http://schemas.microsoft.com/office/drawing/2014/main" id="{E8FB71A2-6D99-6A38-CB05-A0BA9D7E47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31694" y="3648787"/>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1">
            <a:extLst>
              <a:ext uri="{FF2B5EF4-FFF2-40B4-BE49-F238E27FC236}">
                <a16:creationId xmlns:a16="http://schemas.microsoft.com/office/drawing/2014/main" id="{9C2C1191-66E9-F237-24FA-6E4251F69823}"/>
              </a:ext>
            </a:extLst>
          </p:cNvPr>
          <p:cNvSpPr txBox="1">
            <a:spLocks noChangeArrowheads="1"/>
          </p:cNvSpPr>
          <p:nvPr/>
        </p:nvSpPr>
        <p:spPr bwMode="auto">
          <a:xfrm>
            <a:off x="4667753" y="5347469"/>
            <a:ext cx="154595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9. Get S3 </a:t>
            </a:r>
            <a:r>
              <a:rPr lang="en-US" altLang="en-US" sz="900" dirty="0" err="1">
                <a:latin typeface="Arial" panose="020B0604020202020204" pitchFamily="34" charset="0"/>
                <a:ea typeface="Amazon Ember" panose="020B0603020204020204" pitchFamily="34" charset="0"/>
                <a:cs typeface="Arial" panose="020B0604020202020204" pitchFamily="34" charset="0"/>
              </a:rPr>
              <a:t>presigned</a:t>
            </a:r>
            <a:r>
              <a:rPr lang="en-US" altLang="en-US" sz="900" dirty="0">
                <a:latin typeface="Arial" panose="020B0604020202020204" pitchFamily="34" charset="0"/>
                <a:ea typeface="Amazon Ember" panose="020B0603020204020204" pitchFamily="34" charset="0"/>
                <a:cs typeface="Arial" panose="020B0604020202020204" pitchFamily="34" charset="0"/>
              </a:rPr>
              <a:t> </a:t>
            </a:r>
            <a:r>
              <a:rPr lang="en-US" altLang="en-US" sz="900" dirty="0" err="1">
                <a:latin typeface="Arial" panose="020B0604020202020204" pitchFamily="34" charset="0"/>
                <a:ea typeface="Amazon Ember" panose="020B0603020204020204" pitchFamily="34" charset="0"/>
                <a:cs typeface="Arial" panose="020B0604020202020204" pitchFamily="34" charset="0"/>
              </a:rPr>
              <a:t>url</a:t>
            </a:r>
            <a:endParaRPr lang="en-US" altLang="en-US" sz="9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Amazon Bedrock service icon.">
            <a:extLst>
              <a:ext uri="{FF2B5EF4-FFF2-40B4-BE49-F238E27FC236}">
                <a16:creationId xmlns:a16="http://schemas.microsoft.com/office/drawing/2014/main" id="{25A202A4-6CAD-C3A8-FCC7-8D54339CDBF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388265" y="3409852"/>
            <a:ext cx="274320" cy="274320"/>
          </a:xfrm>
          <a:prstGeom prst="rect">
            <a:avLst/>
          </a:prstGeom>
        </p:spPr>
      </p:pic>
      <p:sp>
        <p:nvSpPr>
          <p:cNvPr id="63" name="TextBox 12">
            <a:extLst>
              <a:ext uri="{FF2B5EF4-FFF2-40B4-BE49-F238E27FC236}">
                <a16:creationId xmlns:a16="http://schemas.microsoft.com/office/drawing/2014/main" id="{23C0790B-6FF0-030F-87DD-954B46F15622}"/>
              </a:ext>
            </a:extLst>
          </p:cNvPr>
          <p:cNvSpPr txBox="1">
            <a:spLocks noChangeArrowheads="1"/>
          </p:cNvSpPr>
          <p:nvPr/>
        </p:nvSpPr>
        <p:spPr bwMode="auto">
          <a:xfrm>
            <a:off x="9820705" y="3671807"/>
            <a:ext cx="140944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900" dirty="0">
                <a:solidFill>
                  <a:srgbClr val="FFFFFF"/>
                </a:solidFill>
                <a:latin typeface="Arial" panose="020B0604020202020204" pitchFamily="34" charset="0"/>
                <a:ea typeface="Amazon Ember" panose="020B0603020204020204" pitchFamily="34" charset="0"/>
                <a:cs typeface="Arial" panose="020B0604020202020204" pitchFamily="34" charset="0"/>
              </a:rPr>
              <a:t>Claude 3 Sonnet</a:t>
            </a:r>
          </a:p>
        </p:txBody>
      </p:sp>
      <p:cxnSp>
        <p:nvCxnSpPr>
          <p:cNvPr id="64" name="Straight Arrow Connector 63">
            <a:extLst>
              <a:ext uri="{FF2B5EF4-FFF2-40B4-BE49-F238E27FC236}">
                <a16:creationId xmlns:a16="http://schemas.microsoft.com/office/drawing/2014/main" id="{94616021-1492-9450-AD91-ABDBE61A642A}"/>
              </a:ext>
            </a:extLst>
          </p:cNvPr>
          <p:cNvCxnSpPr>
            <a:cxnSpLocks/>
            <a:endCxn id="62" idx="1"/>
          </p:cNvCxnSpPr>
          <p:nvPr/>
        </p:nvCxnSpPr>
        <p:spPr>
          <a:xfrm flipV="1">
            <a:off x="7379699" y="3547012"/>
            <a:ext cx="3008566" cy="14430"/>
          </a:xfrm>
          <a:prstGeom prst="straightConnector1">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8F38DFA-A712-3206-357A-280F656B0E37}"/>
              </a:ext>
            </a:extLst>
          </p:cNvPr>
          <p:cNvCxnSpPr>
            <a:cxnSpLocks/>
            <a:stCxn id="44" idx="0"/>
            <a:endCxn id="40" idx="1"/>
          </p:cNvCxnSpPr>
          <p:nvPr/>
        </p:nvCxnSpPr>
        <p:spPr>
          <a:xfrm rot="5400000" flipH="1" flipV="1">
            <a:off x="1565862" y="2452350"/>
            <a:ext cx="2077144" cy="1683014"/>
          </a:xfrm>
          <a:prstGeom prst="bentConnector2">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FC3BADCC-B329-A246-A245-5FC85288B9AB}"/>
              </a:ext>
            </a:extLst>
          </p:cNvPr>
          <p:cNvGrpSpPr/>
          <p:nvPr/>
        </p:nvGrpSpPr>
        <p:grpSpPr>
          <a:xfrm>
            <a:off x="2628047" y="4290982"/>
            <a:ext cx="2243137" cy="786896"/>
            <a:chOff x="2628047" y="4107670"/>
            <a:chExt cx="2243137" cy="786896"/>
          </a:xfrm>
        </p:grpSpPr>
        <p:pic>
          <p:nvPicPr>
            <p:cNvPr id="25" name="Graphic 17" descr="Amazon API Gateway service icon.">
              <a:extLst>
                <a:ext uri="{FF2B5EF4-FFF2-40B4-BE49-F238E27FC236}">
                  <a16:creationId xmlns:a16="http://schemas.microsoft.com/office/drawing/2014/main" id="{4FB8EFC6-1204-5C63-7E78-239AB3BA67A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437097" y="4107670"/>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586447F0-F285-F185-CE99-2DAF06963A48}"/>
                </a:ext>
              </a:extLst>
            </p:cNvPr>
            <p:cNvSpPr txBox="1">
              <a:spLocks noChangeArrowheads="1"/>
            </p:cNvSpPr>
            <p:nvPr/>
          </p:nvSpPr>
          <p:spPr bwMode="auto">
            <a:xfrm>
              <a:off x="2628047" y="4663734"/>
              <a:ext cx="22431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Amazon API Gateway</a:t>
              </a:r>
            </a:p>
          </p:txBody>
        </p:sp>
      </p:grpSp>
      <p:cxnSp>
        <p:nvCxnSpPr>
          <p:cNvPr id="94" name="Connector: Elbow 93">
            <a:extLst>
              <a:ext uri="{FF2B5EF4-FFF2-40B4-BE49-F238E27FC236}">
                <a16:creationId xmlns:a16="http://schemas.microsoft.com/office/drawing/2014/main" id="{4724B9BE-6A80-C8DB-DD2B-E86B70BC53D8}"/>
              </a:ext>
            </a:extLst>
          </p:cNvPr>
          <p:cNvCxnSpPr>
            <a:cxnSpLocks/>
            <a:stCxn id="25" idx="3"/>
            <a:endCxn id="31" idx="1"/>
          </p:cNvCxnSpPr>
          <p:nvPr/>
        </p:nvCxnSpPr>
        <p:spPr>
          <a:xfrm flipV="1">
            <a:off x="3985737" y="3923107"/>
            <a:ext cx="1545957" cy="642195"/>
          </a:xfrm>
          <a:prstGeom prst="bentConnector3">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E2AA80C8-B5FD-3F80-34B1-BA750FC271AD}"/>
              </a:ext>
            </a:extLst>
          </p:cNvPr>
          <p:cNvCxnSpPr>
            <a:stCxn id="90" idx="2"/>
            <a:endCxn id="15" idx="3"/>
          </p:cNvCxnSpPr>
          <p:nvPr/>
        </p:nvCxnSpPr>
        <p:spPr>
          <a:xfrm rot="5400000">
            <a:off x="5546662" y="3893798"/>
            <a:ext cx="173152" cy="3218603"/>
          </a:xfrm>
          <a:prstGeom prst="bentConnector2">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FB7BC282-A20F-6ED5-501E-15FE36B0FBDA}"/>
              </a:ext>
            </a:extLst>
          </p:cNvPr>
          <p:cNvCxnSpPr>
            <a:cxnSpLocks/>
            <a:stCxn id="31" idx="3"/>
          </p:cNvCxnSpPr>
          <p:nvPr/>
        </p:nvCxnSpPr>
        <p:spPr>
          <a:xfrm flipV="1">
            <a:off x="6080334" y="2566851"/>
            <a:ext cx="1025045" cy="1356256"/>
          </a:xfrm>
          <a:prstGeom prst="bentConnector3">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47B5E57F-BB8E-885D-CD77-5498BD163294}"/>
              </a:ext>
            </a:extLst>
          </p:cNvPr>
          <p:cNvCxnSpPr>
            <a:stCxn id="31" idx="3"/>
          </p:cNvCxnSpPr>
          <p:nvPr/>
        </p:nvCxnSpPr>
        <p:spPr>
          <a:xfrm flipV="1">
            <a:off x="6080334" y="3065106"/>
            <a:ext cx="1025045" cy="858001"/>
          </a:xfrm>
          <a:prstGeom prst="bentConnector3">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12DA321-3CA6-AAAA-1156-6F551D245FC8}"/>
              </a:ext>
            </a:extLst>
          </p:cNvPr>
          <p:cNvCxnSpPr>
            <a:stCxn id="31" idx="3"/>
          </p:cNvCxnSpPr>
          <p:nvPr/>
        </p:nvCxnSpPr>
        <p:spPr>
          <a:xfrm flipV="1">
            <a:off x="6080334" y="3561442"/>
            <a:ext cx="1025045" cy="361665"/>
          </a:xfrm>
          <a:prstGeom prst="bentConnector3">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BBB6B877-8797-8C3F-73A6-1FB3CB1D2F6D}"/>
              </a:ext>
            </a:extLst>
          </p:cNvPr>
          <p:cNvCxnSpPr>
            <a:stCxn id="31" idx="3"/>
          </p:cNvCxnSpPr>
          <p:nvPr/>
        </p:nvCxnSpPr>
        <p:spPr>
          <a:xfrm>
            <a:off x="6080334" y="3923107"/>
            <a:ext cx="1025045" cy="134671"/>
          </a:xfrm>
          <a:prstGeom prst="bentConnector3">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970E73C-1EEB-5C98-66BC-C8774862E8E6}"/>
              </a:ext>
            </a:extLst>
          </p:cNvPr>
          <p:cNvCxnSpPr>
            <a:stCxn id="31" idx="3"/>
          </p:cNvCxnSpPr>
          <p:nvPr/>
        </p:nvCxnSpPr>
        <p:spPr>
          <a:xfrm>
            <a:off x="6080334" y="3923107"/>
            <a:ext cx="1025045" cy="631007"/>
          </a:xfrm>
          <a:prstGeom prst="bentConnector3">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672EA8F-86CA-99A0-EEA8-8E6CA9A20564}"/>
              </a:ext>
            </a:extLst>
          </p:cNvPr>
          <p:cNvCxnSpPr>
            <a:stCxn id="31" idx="3"/>
          </p:cNvCxnSpPr>
          <p:nvPr/>
        </p:nvCxnSpPr>
        <p:spPr>
          <a:xfrm>
            <a:off x="6080334" y="3923107"/>
            <a:ext cx="1025045" cy="1127343"/>
          </a:xfrm>
          <a:prstGeom prst="bentConnector3">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113" name="Graphic 13" descr="Lambda function resource icon for the AWS Lambda service icon.">
            <a:extLst>
              <a:ext uri="{FF2B5EF4-FFF2-40B4-BE49-F238E27FC236}">
                <a16:creationId xmlns:a16="http://schemas.microsoft.com/office/drawing/2014/main" id="{C0E227EC-2800-ECC5-8CEB-045637E4C8E9}"/>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101991" y="3921752"/>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TextBox 17">
            <a:extLst>
              <a:ext uri="{FF2B5EF4-FFF2-40B4-BE49-F238E27FC236}">
                <a16:creationId xmlns:a16="http://schemas.microsoft.com/office/drawing/2014/main" id="{9324C16F-00C3-6547-1D4D-3C645DC5DCAB}"/>
              </a:ext>
            </a:extLst>
          </p:cNvPr>
          <p:cNvSpPr txBox="1">
            <a:spLocks noChangeArrowheads="1"/>
          </p:cNvSpPr>
          <p:nvPr/>
        </p:nvSpPr>
        <p:spPr bwMode="auto">
          <a:xfrm>
            <a:off x="8550315" y="4203642"/>
            <a:ext cx="136207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Arial" panose="020B0604020202020204" pitchFamily="34" charset="0"/>
                <a:ea typeface="Amazon Ember" panose="020B0603020204020204" pitchFamily="34" charset="0"/>
                <a:cs typeface="Arial" panose="020B0604020202020204" pitchFamily="34" charset="0"/>
              </a:rPr>
              <a:t>LanceDB</a:t>
            </a:r>
            <a:r>
              <a:rPr lang="en-US" altLang="en-US" sz="900" dirty="0">
                <a:latin typeface="Arial" panose="020B0604020202020204" pitchFamily="34" charset="0"/>
                <a:ea typeface="Amazon Ember" panose="020B0603020204020204" pitchFamily="34" charset="0"/>
                <a:cs typeface="Arial" panose="020B0604020202020204" pitchFamily="34" charset="0"/>
              </a:rPr>
              <a:t> Query</a:t>
            </a:r>
          </a:p>
        </p:txBody>
      </p:sp>
      <p:pic>
        <p:nvPicPr>
          <p:cNvPr id="115" name="Graphic 13" descr="Lambda function resource icon for the AWS Lambda service icon.">
            <a:extLst>
              <a:ext uri="{FF2B5EF4-FFF2-40B4-BE49-F238E27FC236}">
                <a16:creationId xmlns:a16="http://schemas.microsoft.com/office/drawing/2014/main" id="{DE33FD91-BD67-77AE-E42D-E3543A8D15C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101952" y="4420788"/>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TextBox 17">
            <a:extLst>
              <a:ext uri="{FF2B5EF4-FFF2-40B4-BE49-F238E27FC236}">
                <a16:creationId xmlns:a16="http://schemas.microsoft.com/office/drawing/2014/main" id="{91BCD65F-BA53-82E6-F930-FC7E578FA71D}"/>
              </a:ext>
            </a:extLst>
          </p:cNvPr>
          <p:cNvSpPr txBox="1">
            <a:spLocks noChangeArrowheads="1"/>
          </p:cNvSpPr>
          <p:nvPr/>
        </p:nvSpPr>
        <p:spPr bwMode="auto">
          <a:xfrm>
            <a:off x="8558075" y="4689239"/>
            <a:ext cx="136207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Arial" panose="020B0604020202020204" pitchFamily="34" charset="0"/>
                <a:ea typeface="Amazon Ember" panose="020B0603020204020204" pitchFamily="34" charset="0"/>
                <a:cs typeface="Arial" panose="020B0604020202020204" pitchFamily="34" charset="0"/>
              </a:rPr>
              <a:t>LanceDB</a:t>
            </a:r>
            <a:r>
              <a:rPr lang="en-US" altLang="en-US" sz="900" dirty="0">
                <a:latin typeface="Arial" panose="020B0604020202020204" pitchFamily="34" charset="0"/>
                <a:ea typeface="Amazon Ember" panose="020B0603020204020204" pitchFamily="34" charset="0"/>
                <a:cs typeface="Arial" panose="020B0604020202020204" pitchFamily="34" charset="0"/>
              </a:rPr>
              <a:t> Indexation</a:t>
            </a:r>
          </a:p>
        </p:txBody>
      </p:sp>
      <p:pic>
        <p:nvPicPr>
          <p:cNvPr id="120" name="Graphic 119" descr="Amazon Bedrock service icon.">
            <a:extLst>
              <a:ext uri="{FF2B5EF4-FFF2-40B4-BE49-F238E27FC236}">
                <a16:creationId xmlns:a16="http://schemas.microsoft.com/office/drawing/2014/main" id="{CECE3B6C-560A-38FF-FD6D-8D1D56DA41C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388265" y="2928373"/>
            <a:ext cx="274320" cy="274320"/>
          </a:xfrm>
          <a:prstGeom prst="rect">
            <a:avLst/>
          </a:prstGeom>
        </p:spPr>
      </p:pic>
      <p:sp>
        <p:nvSpPr>
          <p:cNvPr id="122" name="TextBox 12">
            <a:extLst>
              <a:ext uri="{FF2B5EF4-FFF2-40B4-BE49-F238E27FC236}">
                <a16:creationId xmlns:a16="http://schemas.microsoft.com/office/drawing/2014/main" id="{9C387E61-CDF4-DB49-4914-9A2DB79F97CB}"/>
              </a:ext>
            </a:extLst>
          </p:cNvPr>
          <p:cNvSpPr txBox="1">
            <a:spLocks noChangeArrowheads="1"/>
          </p:cNvSpPr>
          <p:nvPr/>
        </p:nvSpPr>
        <p:spPr bwMode="auto">
          <a:xfrm>
            <a:off x="9544124" y="3186920"/>
            <a:ext cx="19599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900" dirty="0">
                <a:solidFill>
                  <a:srgbClr val="FFFFFF"/>
                </a:solidFill>
                <a:latin typeface="Arial" panose="020B0604020202020204" pitchFamily="34" charset="0"/>
                <a:ea typeface="Amazon Ember" panose="020B0603020204020204" pitchFamily="34" charset="0"/>
                <a:cs typeface="Arial" panose="020B0604020202020204" pitchFamily="34" charset="0"/>
              </a:rPr>
              <a:t>Amazon Titan Image Generator</a:t>
            </a:r>
          </a:p>
        </p:txBody>
      </p:sp>
      <p:cxnSp>
        <p:nvCxnSpPr>
          <p:cNvPr id="126" name="Straight Arrow Connector 125">
            <a:extLst>
              <a:ext uri="{FF2B5EF4-FFF2-40B4-BE49-F238E27FC236}">
                <a16:creationId xmlns:a16="http://schemas.microsoft.com/office/drawing/2014/main" id="{8BCB0A77-1815-624D-42EC-9418BCA84427}"/>
              </a:ext>
            </a:extLst>
          </p:cNvPr>
          <p:cNvCxnSpPr>
            <a:cxnSpLocks/>
            <a:endCxn id="113" idx="1"/>
          </p:cNvCxnSpPr>
          <p:nvPr/>
        </p:nvCxnSpPr>
        <p:spPr>
          <a:xfrm>
            <a:off x="7379699" y="4057778"/>
            <a:ext cx="1722292" cy="1134"/>
          </a:xfrm>
          <a:prstGeom prst="straightConnector1">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A215FBB-8D1D-7506-FEF9-F6FF772AEBA2}"/>
              </a:ext>
            </a:extLst>
          </p:cNvPr>
          <p:cNvCxnSpPr>
            <a:cxnSpLocks/>
            <a:stCxn id="35" idx="3"/>
            <a:endCxn id="115" idx="1"/>
          </p:cNvCxnSpPr>
          <p:nvPr/>
        </p:nvCxnSpPr>
        <p:spPr>
          <a:xfrm>
            <a:off x="7375309" y="4553768"/>
            <a:ext cx="1726643" cy="4180"/>
          </a:xfrm>
          <a:prstGeom prst="straightConnector1">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91874BAE-A350-0848-5990-7665C3D7884F}"/>
              </a:ext>
            </a:extLst>
          </p:cNvPr>
          <p:cNvGrpSpPr/>
          <p:nvPr/>
        </p:nvGrpSpPr>
        <p:grpSpPr>
          <a:xfrm>
            <a:off x="9956847" y="4008189"/>
            <a:ext cx="1132218" cy="917281"/>
            <a:chOff x="3154152" y="5315355"/>
            <a:chExt cx="1132218" cy="917281"/>
          </a:xfrm>
        </p:grpSpPr>
        <p:pic>
          <p:nvPicPr>
            <p:cNvPr id="133" name="Graphic 8">
              <a:extLst>
                <a:ext uri="{FF2B5EF4-FFF2-40B4-BE49-F238E27FC236}">
                  <a16:creationId xmlns:a16="http://schemas.microsoft.com/office/drawing/2014/main" id="{0C0824C1-219A-4EA2-59C6-0D1C278734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5296" y="5315355"/>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TextBox 9">
              <a:extLst>
                <a:ext uri="{FF2B5EF4-FFF2-40B4-BE49-F238E27FC236}">
                  <a16:creationId xmlns:a16="http://schemas.microsoft.com/office/drawing/2014/main" id="{B171E464-FA7C-3C35-43DF-2FBA945CE18A}"/>
                </a:ext>
              </a:extLst>
            </p:cNvPr>
            <p:cNvSpPr txBox="1">
              <a:spLocks noChangeArrowheads="1"/>
            </p:cNvSpPr>
            <p:nvPr/>
          </p:nvSpPr>
          <p:spPr bwMode="auto">
            <a:xfrm>
              <a:off x="3154152" y="5863304"/>
              <a:ext cx="1132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err="1">
                  <a:latin typeface="Arial" panose="020B0604020202020204" pitchFamily="34" charset="0"/>
                  <a:ea typeface="Amazon Ember" panose="020B0603020204020204" pitchFamily="34" charset="0"/>
                  <a:cs typeface="Arial" panose="020B0604020202020204" pitchFamily="34" charset="0"/>
                </a:rPr>
                <a:t>LanceDB</a:t>
              </a:r>
              <a:r>
                <a:rPr lang="en-US" altLang="en-US" sz="900" dirty="0">
                  <a:latin typeface="Arial" panose="020B0604020202020204" pitchFamily="34" charset="0"/>
                  <a:ea typeface="Amazon Ember" panose="020B0603020204020204" pitchFamily="34" charset="0"/>
                  <a:cs typeface="Arial" panose="020B0604020202020204" pitchFamily="34" charset="0"/>
                </a:rPr>
                <a:t> storage on Amazon S3</a:t>
              </a:r>
            </a:p>
          </p:txBody>
        </p:sp>
      </p:grpSp>
      <p:cxnSp>
        <p:nvCxnSpPr>
          <p:cNvPr id="136" name="Connector: Elbow 135">
            <a:extLst>
              <a:ext uri="{FF2B5EF4-FFF2-40B4-BE49-F238E27FC236}">
                <a16:creationId xmlns:a16="http://schemas.microsoft.com/office/drawing/2014/main" id="{DD2BCF01-DDDF-ADEE-4D2A-16750A2274E8}"/>
              </a:ext>
            </a:extLst>
          </p:cNvPr>
          <p:cNvCxnSpPr>
            <a:stCxn id="113" idx="3"/>
            <a:endCxn id="133" idx="1"/>
          </p:cNvCxnSpPr>
          <p:nvPr/>
        </p:nvCxnSpPr>
        <p:spPr>
          <a:xfrm>
            <a:off x="9376311" y="4058912"/>
            <a:ext cx="901680" cy="223597"/>
          </a:xfrm>
          <a:prstGeom prst="bentConnector3">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4CCDB85A-EFC5-EDF7-5A05-CA753BEBAA6A}"/>
              </a:ext>
            </a:extLst>
          </p:cNvPr>
          <p:cNvCxnSpPr>
            <a:stCxn id="115" idx="3"/>
            <a:endCxn id="133" idx="1"/>
          </p:cNvCxnSpPr>
          <p:nvPr/>
        </p:nvCxnSpPr>
        <p:spPr>
          <a:xfrm flipV="1">
            <a:off x="9376272" y="4282509"/>
            <a:ext cx="901719" cy="275439"/>
          </a:xfrm>
          <a:prstGeom prst="bentConnector3">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E4DF2E2E-20FE-130C-CEFE-875CC9BA9A3C}"/>
              </a:ext>
            </a:extLst>
          </p:cNvPr>
          <p:cNvCxnSpPr>
            <a:stCxn id="31" idx="0"/>
            <a:endCxn id="13" idx="3"/>
          </p:cNvCxnSpPr>
          <p:nvPr/>
        </p:nvCxnSpPr>
        <p:spPr>
          <a:xfrm rot="16200000" flipV="1">
            <a:off x="4782233" y="2625006"/>
            <a:ext cx="237596" cy="1809966"/>
          </a:xfrm>
          <a:prstGeom prst="bentConnector2">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4DF715E7-F2DD-7D1F-046A-DF1903410683}"/>
              </a:ext>
            </a:extLst>
          </p:cNvPr>
          <p:cNvCxnSpPr>
            <a:stCxn id="44" idx="0"/>
            <a:endCxn id="13" idx="1"/>
          </p:cNvCxnSpPr>
          <p:nvPr/>
        </p:nvCxnSpPr>
        <p:spPr>
          <a:xfrm rot="5400000" flipH="1" flipV="1">
            <a:off x="2144548" y="3029570"/>
            <a:ext cx="921238" cy="1684481"/>
          </a:xfrm>
          <a:prstGeom prst="bentConnector2">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A297579-D506-C50F-B375-5A6BAEA41CA9}"/>
              </a:ext>
            </a:extLst>
          </p:cNvPr>
          <p:cNvGrpSpPr/>
          <p:nvPr/>
        </p:nvGrpSpPr>
        <p:grpSpPr>
          <a:xfrm>
            <a:off x="6426072" y="4913555"/>
            <a:ext cx="1632934" cy="502968"/>
            <a:chOff x="6426072" y="4913555"/>
            <a:chExt cx="1632934" cy="502968"/>
          </a:xfrm>
        </p:grpSpPr>
        <p:sp>
          <p:nvSpPr>
            <p:cNvPr id="90" name="TextBox 16">
              <a:extLst>
                <a:ext uri="{FF2B5EF4-FFF2-40B4-BE49-F238E27FC236}">
                  <a16:creationId xmlns:a16="http://schemas.microsoft.com/office/drawing/2014/main" id="{173B2A0A-370C-1C33-944B-8DCE52902855}"/>
                </a:ext>
              </a:extLst>
            </p:cNvPr>
            <p:cNvSpPr txBox="1">
              <a:spLocks noChangeArrowheads="1"/>
            </p:cNvSpPr>
            <p:nvPr/>
          </p:nvSpPr>
          <p:spPr bwMode="auto">
            <a:xfrm>
              <a:off x="6426072" y="5185691"/>
              <a:ext cx="16329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Storage Endpoint</a:t>
              </a:r>
            </a:p>
          </p:txBody>
        </p:sp>
        <p:pic>
          <p:nvPicPr>
            <p:cNvPr id="7" name="Graphic 13" descr="Lambda function resource icon for the AWS Lambda service icon.">
              <a:extLst>
                <a:ext uri="{FF2B5EF4-FFF2-40B4-BE49-F238E27FC236}">
                  <a16:creationId xmlns:a16="http://schemas.microsoft.com/office/drawing/2014/main" id="{5C0D6EAB-98BE-90E5-338A-A4D0D87D1B7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100989" y="4913555"/>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89266428-7E45-5A21-9657-D5435FA1C242}"/>
              </a:ext>
            </a:extLst>
          </p:cNvPr>
          <p:cNvGrpSpPr/>
          <p:nvPr/>
        </p:nvGrpSpPr>
        <p:grpSpPr>
          <a:xfrm>
            <a:off x="6508176" y="2436452"/>
            <a:ext cx="1468727" cy="498391"/>
            <a:chOff x="6508176" y="2436452"/>
            <a:chExt cx="1468727" cy="498391"/>
          </a:xfrm>
        </p:grpSpPr>
        <p:sp>
          <p:nvSpPr>
            <p:cNvPr id="66" name="TextBox 16">
              <a:extLst>
                <a:ext uri="{FF2B5EF4-FFF2-40B4-BE49-F238E27FC236}">
                  <a16:creationId xmlns:a16="http://schemas.microsoft.com/office/drawing/2014/main" id="{91C5331C-AF70-28E2-EED3-BB09A82035E8}"/>
                </a:ext>
              </a:extLst>
            </p:cNvPr>
            <p:cNvSpPr txBox="1">
              <a:spLocks noChangeArrowheads="1"/>
            </p:cNvSpPr>
            <p:nvPr/>
          </p:nvSpPr>
          <p:spPr bwMode="auto">
            <a:xfrm>
              <a:off x="6508176" y="2704011"/>
              <a:ext cx="14687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Config Endpoint</a:t>
              </a:r>
            </a:p>
          </p:txBody>
        </p:sp>
        <p:pic>
          <p:nvPicPr>
            <p:cNvPr id="9" name="Graphic 13" descr="Lambda function resource icon for the AWS Lambda service icon.">
              <a:extLst>
                <a:ext uri="{FF2B5EF4-FFF2-40B4-BE49-F238E27FC236}">
                  <a16:creationId xmlns:a16="http://schemas.microsoft.com/office/drawing/2014/main" id="{1396C223-B4D2-8097-BA75-E0B3D8E3198C}"/>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105379" y="2436452"/>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20">
            <a:extLst>
              <a:ext uri="{FF2B5EF4-FFF2-40B4-BE49-F238E27FC236}">
                <a16:creationId xmlns:a16="http://schemas.microsoft.com/office/drawing/2014/main" id="{811BD638-5021-15C8-3741-19A47BD87215}"/>
              </a:ext>
            </a:extLst>
          </p:cNvPr>
          <p:cNvGrpSpPr/>
          <p:nvPr/>
        </p:nvGrpSpPr>
        <p:grpSpPr>
          <a:xfrm>
            <a:off x="6426072" y="2939685"/>
            <a:ext cx="1632934" cy="491494"/>
            <a:chOff x="6426072" y="2939685"/>
            <a:chExt cx="1632934" cy="491494"/>
          </a:xfrm>
        </p:grpSpPr>
        <p:sp>
          <p:nvSpPr>
            <p:cNvPr id="77" name="TextBox 16">
              <a:extLst>
                <a:ext uri="{FF2B5EF4-FFF2-40B4-BE49-F238E27FC236}">
                  <a16:creationId xmlns:a16="http://schemas.microsoft.com/office/drawing/2014/main" id="{F6B82596-659F-3D26-EF44-131E1C186345}"/>
                </a:ext>
              </a:extLst>
            </p:cNvPr>
            <p:cNvSpPr txBox="1">
              <a:spLocks noChangeArrowheads="1"/>
            </p:cNvSpPr>
            <p:nvPr/>
          </p:nvSpPr>
          <p:spPr bwMode="auto">
            <a:xfrm>
              <a:off x="6426072" y="3200347"/>
              <a:ext cx="16329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Generation Endpoint</a:t>
              </a:r>
            </a:p>
          </p:txBody>
        </p:sp>
        <p:pic>
          <p:nvPicPr>
            <p:cNvPr id="19" name="Graphic 13" descr="Lambda function resource icon for the AWS Lambda service icon.">
              <a:extLst>
                <a:ext uri="{FF2B5EF4-FFF2-40B4-BE49-F238E27FC236}">
                  <a16:creationId xmlns:a16="http://schemas.microsoft.com/office/drawing/2014/main" id="{1F82D326-F092-77B9-CA57-A394114EC85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100660" y="2939685"/>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a:extLst>
              <a:ext uri="{FF2B5EF4-FFF2-40B4-BE49-F238E27FC236}">
                <a16:creationId xmlns:a16="http://schemas.microsoft.com/office/drawing/2014/main" id="{BF5FF61C-CA2B-A384-2D89-1A2EFA86E966}"/>
              </a:ext>
            </a:extLst>
          </p:cNvPr>
          <p:cNvGrpSpPr/>
          <p:nvPr/>
        </p:nvGrpSpPr>
        <p:grpSpPr>
          <a:xfrm>
            <a:off x="6426072" y="3431616"/>
            <a:ext cx="1632934" cy="495899"/>
            <a:chOff x="6426072" y="3431616"/>
            <a:chExt cx="1632934" cy="495899"/>
          </a:xfrm>
        </p:grpSpPr>
        <p:sp>
          <p:nvSpPr>
            <p:cNvPr id="81" name="TextBox 16">
              <a:extLst>
                <a:ext uri="{FF2B5EF4-FFF2-40B4-BE49-F238E27FC236}">
                  <a16:creationId xmlns:a16="http://schemas.microsoft.com/office/drawing/2014/main" id="{4DB294A6-2D77-1330-1929-607FE92EAFBA}"/>
                </a:ext>
              </a:extLst>
            </p:cNvPr>
            <p:cNvSpPr txBox="1">
              <a:spLocks noChangeArrowheads="1"/>
            </p:cNvSpPr>
            <p:nvPr/>
          </p:nvSpPr>
          <p:spPr bwMode="auto">
            <a:xfrm>
              <a:off x="6426072" y="3696683"/>
              <a:ext cx="16329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Description Endpoint</a:t>
              </a:r>
            </a:p>
          </p:txBody>
        </p:sp>
        <p:pic>
          <p:nvPicPr>
            <p:cNvPr id="22" name="Graphic 13" descr="Lambda function resource icon for the AWS Lambda service icon.">
              <a:extLst>
                <a:ext uri="{FF2B5EF4-FFF2-40B4-BE49-F238E27FC236}">
                  <a16:creationId xmlns:a16="http://schemas.microsoft.com/office/drawing/2014/main" id="{625B5244-57B1-33E9-9E3A-1432CAA1119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100660" y="3431616"/>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a:extLst>
              <a:ext uri="{FF2B5EF4-FFF2-40B4-BE49-F238E27FC236}">
                <a16:creationId xmlns:a16="http://schemas.microsoft.com/office/drawing/2014/main" id="{DBC7C42D-065F-B9C9-FD61-803FAC832EC7}"/>
              </a:ext>
            </a:extLst>
          </p:cNvPr>
          <p:cNvGrpSpPr/>
          <p:nvPr/>
        </p:nvGrpSpPr>
        <p:grpSpPr>
          <a:xfrm>
            <a:off x="6426072" y="3920618"/>
            <a:ext cx="1632934" cy="503233"/>
            <a:chOff x="6426072" y="3920618"/>
            <a:chExt cx="1632934" cy="503233"/>
          </a:xfrm>
        </p:grpSpPr>
        <p:sp>
          <p:nvSpPr>
            <p:cNvPr id="84" name="TextBox 16">
              <a:extLst>
                <a:ext uri="{FF2B5EF4-FFF2-40B4-BE49-F238E27FC236}">
                  <a16:creationId xmlns:a16="http://schemas.microsoft.com/office/drawing/2014/main" id="{123FD99C-E0DE-39B0-8BA3-D6AF262BB069}"/>
                </a:ext>
              </a:extLst>
            </p:cNvPr>
            <p:cNvSpPr txBox="1">
              <a:spLocks noChangeArrowheads="1"/>
            </p:cNvSpPr>
            <p:nvPr/>
          </p:nvSpPr>
          <p:spPr bwMode="auto">
            <a:xfrm>
              <a:off x="6426072" y="4193019"/>
              <a:ext cx="16329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Query Endpoint</a:t>
              </a:r>
            </a:p>
          </p:txBody>
        </p:sp>
        <p:pic>
          <p:nvPicPr>
            <p:cNvPr id="28" name="Graphic 13" descr="Lambda function resource icon for the AWS Lambda service icon.">
              <a:extLst>
                <a:ext uri="{FF2B5EF4-FFF2-40B4-BE49-F238E27FC236}">
                  <a16:creationId xmlns:a16="http://schemas.microsoft.com/office/drawing/2014/main" id="{49528296-5B2B-B51B-B5F0-0EB16AB4A909}"/>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094489" y="3920618"/>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oup 35">
            <a:extLst>
              <a:ext uri="{FF2B5EF4-FFF2-40B4-BE49-F238E27FC236}">
                <a16:creationId xmlns:a16="http://schemas.microsoft.com/office/drawing/2014/main" id="{5920C85A-96C4-95AC-844A-1DE6FCB860D7}"/>
              </a:ext>
            </a:extLst>
          </p:cNvPr>
          <p:cNvGrpSpPr/>
          <p:nvPr/>
        </p:nvGrpSpPr>
        <p:grpSpPr>
          <a:xfrm>
            <a:off x="6426072" y="4416608"/>
            <a:ext cx="1632934" cy="503579"/>
            <a:chOff x="6426072" y="4416608"/>
            <a:chExt cx="1632934" cy="503579"/>
          </a:xfrm>
        </p:grpSpPr>
        <p:sp>
          <p:nvSpPr>
            <p:cNvPr id="87" name="TextBox 16">
              <a:extLst>
                <a:ext uri="{FF2B5EF4-FFF2-40B4-BE49-F238E27FC236}">
                  <a16:creationId xmlns:a16="http://schemas.microsoft.com/office/drawing/2014/main" id="{88252585-50D8-E721-4579-5FA222B516B3}"/>
                </a:ext>
              </a:extLst>
            </p:cNvPr>
            <p:cNvSpPr txBox="1">
              <a:spLocks noChangeArrowheads="1"/>
            </p:cNvSpPr>
            <p:nvPr/>
          </p:nvSpPr>
          <p:spPr bwMode="auto">
            <a:xfrm>
              <a:off x="6426072" y="4689355"/>
              <a:ext cx="163293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Indexation Endpoint</a:t>
              </a:r>
            </a:p>
          </p:txBody>
        </p:sp>
        <p:pic>
          <p:nvPicPr>
            <p:cNvPr id="35" name="Graphic 13" descr="Lambda function resource icon for the AWS Lambda service icon.">
              <a:extLst>
                <a:ext uri="{FF2B5EF4-FFF2-40B4-BE49-F238E27FC236}">
                  <a16:creationId xmlns:a16="http://schemas.microsoft.com/office/drawing/2014/main" id="{35BB2E2E-51AD-605C-4A87-BBA0AE29347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100989" y="4416608"/>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TextBox 11">
            <a:extLst>
              <a:ext uri="{FF2B5EF4-FFF2-40B4-BE49-F238E27FC236}">
                <a16:creationId xmlns:a16="http://schemas.microsoft.com/office/drawing/2014/main" id="{983B4B0E-2CBC-8CB4-8396-A353CACC7682}"/>
              </a:ext>
            </a:extLst>
          </p:cNvPr>
          <p:cNvSpPr txBox="1">
            <a:spLocks noChangeArrowheads="1"/>
          </p:cNvSpPr>
          <p:nvPr/>
        </p:nvSpPr>
        <p:spPr bwMode="auto">
          <a:xfrm>
            <a:off x="1684062" y="2983563"/>
            <a:ext cx="13381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3. Redirect to login UI</a:t>
            </a:r>
          </a:p>
        </p:txBody>
      </p:sp>
      <p:sp>
        <p:nvSpPr>
          <p:cNvPr id="39" name="TextBox 11">
            <a:extLst>
              <a:ext uri="{FF2B5EF4-FFF2-40B4-BE49-F238E27FC236}">
                <a16:creationId xmlns:a16="http://schemas.microsoft.com/office/drawing/2014/main" id="{06DD6091-900B-1D4E-536D-EAC36977AC67}"/>
              </a:ext>
            </a:extLst>
          </p:cNvPr>
          <p:cNvSpPr txBox="1">
            <a:spLocks noChangeArrowheads="1"/>
          </p:cNvSpPr>
          <p:nvPr/>
        </p:nvSpPr>
        <p:spPr bwMode="auto">
          <a:xfrm>
            <a:off x="1684062" y="3414572"/>
            <a:ext cx="13381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4. Authorization code</a:t>
            </a:r>
          </a:p>
        </p:txBody>
      </p:sp>
      <p:sp>
        <p:nvSpPr>
          <p:cNvPr id="45" name="TextBox 11">
            <a:extLst>
              <a:ext uri="{FF2B5EF4-FFF2-40B4-BE49-F238E27FC236}">
                <a16:creationId xmlns:a16="http://schemas.microsoft.com/office/drawing/2014/main" id="{A0338C79-85B0-C14D-62D9-2F492F19A27B}"/>
              </a:ext>
            </a:extLst>
          </p:cNvPr>
          <p:cNvSpPr txBox="1">
            <a:spLocks noChangeArrowheads="1"/>
          </p:cNvSpPr>
          <p:nvPr/>
        </p:nvSpPr>
        <p:spPr bwMode="auto">
          <a:xfrm>
            <a:off x="1684062" y="3177038"/>
            <a:ext cx="13381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5. Exchange code</a:t>
            </a:r>
          </a:p>
        </p:txBody>
      </p:sp>
      <p:sp>
        <p:nvSpPr>
          <p:cNvPr id="52" name="TextBox 11">
            <a:extLst>
              <a:ext uri="{FF2B5EF4-FFF2-40B4-BE49-F238E27FC236}">
                <a16:creationId xmlns:a16="http://schemas.microsoft.com/office/drawing/2014/main" id="{1BBBBDB9-34B2-A2D1-DF46-D5B276193F22}"/>
              </a:ext>
            </a:extLst>
          </p:cNvPr>
          <p:cNvSpPr txBox="1">
            <a:spLocks noChangeArrowheads="1"/>
          </p:cNvSpPr>
          <p:nvPr/>
        </p:nvSpPr>
        <p:spPr bwMode="auto">
          <a:xfrm>
            <a:off x="1684062" y="3627671"/>
            <a:ext cx="13381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6. Tokens</a:t>
            </a:r>
          </a:p>
        </p:txBody>
      </p:sp>
      <p:sp>
        <p:nvSpPr>
          <p:cNvPr id="57" name="TextBox 11">
            <a:extLst>
              <a:ext uri="{FF2B5EF4-FFF2-40B4-BE49-F238E27FC236}">
                <a16:creationId xmlns:a16="http://schemas.microsoft.com/office/drawing/2014/main" id="{E43A1555-C8B5-4D29-3679-30B2B01A9F89}"/>
              </a:ext>
            </a:extLst>
          </p:cNvPr>
          <p:cNvSpPr txBox="1">
            <a:spLocks noChangeArrowheads="1"/>
          </p:cNvSpPr>
          <p:nvPr/>
        </p:nvSpPr>
        <p:spPr bwMode="auto">
          <a:xfrm>
            <a:off x="1684062" y="4328728"/>
            <a:ext cx="13381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7. Call API</a:t>
            </a:r>
          </a:p>
        </p:txBody>
      </p:sp>
      <p:sp>
        <p:nvSpPr>
          <p:cNvPr id="58" name="TextBox 11">
            <a:extLst>
              <a:ext uri="{FF2B5EF4-FFF2-40B4-BE49-F238E27FC236}">
                <a16:creationId xmlns:a16="http://schemas.microsoft.com/office/drawing/2014/main" id="{1D6D6E3E-CB50-9D3D-C0CD-FC870DF5DD53}"/>
              </a:ext>
            </a:extLst>
          </p:cNvPr>
          <p:cNvSpPr txBox="1">
            <a:spLocks noChangeArrowheads="1"/>
          </p:cNvSpPr>
          <p:nvPr/>
        </p:nvSpPr>
        <p:spPr bwMode="auto">
          <a:xfrm>
            <a:off x="3921720" y="3168572"/>
            <a:ext cx="20123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8. Get temporary AWS credentials</a:t>
            </a:r>
          </a:p>
        </p:txBody>
      </p:sp>
      <p:cxnSp>
        <p:nvCxnSpPr>
          <p:cNvPr id="61" name="Connector: Elbow 60">
            <a:extLst>
              <a:ext uri="{FF2B5EF4-FFF2-40B4-BE49-F238E27FC236}">
                <a16:creationId xmlns:a16="http://schemas.microsoft.com/office/drawing/2014/main" id="{46AB8E8A-8437-7653-E1FE-E2470DAD8CC4}"/>
              </a:ext>
            </a:extLst>
          </p:cNvPr>
          <p:cNvCxnSpPr>
            <a:stCxn id="47" idx="2"/>
            <a:endCxn id="15" idx="1"/>
          </p:cNvCxnSpPr>
          <p:nvPr/>
        </p:nvCxnSpPr>
        <p:spPr>
          <a:xfrm rot="16200000" flipH="1">
            <a:off x="2441612" y="4555991"/>
            <a:ext cx="354998" cy="1712370"/>
          </a:xfrm>
          <a:prstGeom prst="bentConnector2">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7" name="TextBox 11">
            <a:extLst>
              <a:ext uri="{FF2B5EF4-FFF2-40B4-BE49-F238E27FC236}">
                <a16:creationId xmlns:a16="http://schemas.microsoft.com/office/drawing/2014/main" id="{FBF97F13-B576-8B6C-250B-08C3731F8D92}"/>
              </a:ext>
            </a:extLst>
          </p:cNvPr>
          <p:cNvSpPr txBox="1">
            <a:spLocks noChangeArrowheads="1"/>
          </p:cNvSpPr>
          <p:nvPr/>
        </p:nvSpPr>
        <p:spPr bwMode="auto">
          <a:xfrm>
            <a:off x="1580144" y="5357544"/>
            <a:ext cx="154595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10. Upload image</a:t>
            </a:r>
          </a:p>
        </p:txBody>
      </p:sp>
      <p:cxnSp>
        <p:nvCxnSpPr>
          <p:cNvPr id="70" name="Connector: Elbow 69">
            <a:extLst>
              <a:ext uri="{FF2B5EF4-FFF2-40B4-BE49-F238E27FC236}">
                <a16:creationId xmlns:a16="http://schemas.microsoft.com/office/drawing/2014/main" id="{10146928-45CA-20D5-59E8-5DC3237F2D0D}"/>
              </a:ext>
            </a:extLst>
          </p:cNvPr>
          <p:cNvCxnSpPr>
            <a:stCxn id="16" idx="3"/>
            <a:endCxn id="17" idx="1"/>
          </p:cNvCxnSpPr>
          <p:nvPr/>
        </p:nvCxnSpPr>
        <p:spPr>
          <a:xfrm flipV="1">
            <a:off x="4286370" y="5575427"/>
            <a:ext cx="3780835" cy="472543"/>
          </a:xfrm>
          <a:prstGeom prst="bentConnector3">
            <a:avLst>
              <a:gd name="adj1" fmla="val 85458"/>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72" name="Graphic 13" descr="Lambda function resource icon for the AWS Lambda service icon.">
            <a:extLst>
              <a:ext uri="{FF2B5EF4-FFF2-40B4-BE49-F238E27FC236}">
                <a16:creationId xmlns:a16="http://schemas.microsoft.com/office/drawing/2014/main" id="{881F889A-E5A9-0F1C-E8E9-EF0BD815F36C}"/>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659076" y="5444239"/>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7">
            <a:extLst>
              <a:ext uri="{FF2B5EF4-FFF2-40B4-BE49-F238E27FC236}">
                <a16:creationId xmlns:a16="http://schemas.microsoft.com/office/drawing/2014/main" id="{5F2B8D24-6C2C-078A-52D5-6DEE6B096FF5}"/>
              </a:ext>
            </a:extLst>
          </p:cNvPr>
          <p:cNvSpPr txBox="1">
            <a:spLocks noChangeArrowheads="1"/>
          </p:cNvSpPr>
          <p:nvPr/>
        </p:nvSpPr>
        <p:spPr bwMode="auto">
          <a:xfrm>
            <a:off x="9115199" y="5702593"/>
            <a:ext cx="1362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Arial" panose="020B0604020202020204" pitchFamily="34" charset="0"/>
                <a:ea typeface="Amazon Ember" panose="020B0603020204020204" pitchFamily="34" charset="0"/>
                <a:cs typeface="Arial" panose="020B0604020202020204" pitchFamily="34" charset="0"/>
              </a:rPr>
              <a:t>Background Indexation Task</a:t>
            </a:r>
          </a:p>
        </p:txBody>
      </p:sp>
      <p:cxnSp>
        <p:nvCxnSpPr>
          <p:cNvPr id="75" name="Connector: Elbow 74">
            <a:extLst>
              <a:ext uri="{FF2B5EF4-FFF2-40B4-BE49-F238E27FC236}">
                <a16:creationId xmlns:a16="http://schemas.microsoft.com/office/drawing/2014/main" id="{C2CB2683-2EB9-06FB-A554-9A105F9A6744}"/>
              </a:ext>
            </a:extLst>
          </p:cNvPr>
          <p:cNvCxnSpPr>
            <a:cxnSpLocks/>
            <a:stCxn id="72" idx="0"/>
            <a:endCxn id="116" idx="2"/>
          </p:cNvCxnSpPr>
          <p:nvPr/>
        </p:nvCxnSpPr>
        <p:spPr>
          <a:xfrm rot="16200000" flipV="1">
            <a:off x="9255590" y="4903593"/>
            <a:ext cx="524168" cy="557124"/>
          </a:xfrm>
          <a:prstGeom prst="bentConnector3">
            <a:avLst>
              <a:gd name="adj1" fmla="val 50000"/>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983DA539-8BF2-4B2A-AE5F-632833EB2FF4}"/>
              </a:ext>
            </a:extLst>
          </p:cNvPr>
          <p:cNvCxnSpPr>
            <a:stCxn id="72" idx="3"/>
            <a:endCxn id="62" idx="3"/>
          </p:cNvCxnSpPr>
          <p:nvPr/>
        </p:nvCxnSpPr>
        <p:spPr>
          <a:xfrm flipV="1">
            <a:off x="9933396" y="3547012"/>
            <a:ext cx="729189" cy="2034387"/>
          </a:xfrm>
          <a:prstGeom prst="bentConnector3">
            <a:avLst>
              <a:gd name="adj1" fmla="val 202874"/>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1F00FA9-2B38-BD5D-C5C0-AC365CE101C0}"/>
              </a:ext>
            </a:extLst>
          </p:cNvPr>
          <p:cNvCxnSpPr>
            <a:stCxn id="17" idx="3"/>
            <a:endCxn id="72" idx="1"/>
          </p:cNvCxnSpPr>
          <p:nvPr/>
        </p:nvCxnSpPr>
        <p:spPr>
          <a:xfrm>
            <a:off x="8615845" y="5575427"/>
            <a:ext cx="1043231" cy="5972"/>
          </a:xfrm>
          <a:prstGeom prst="straightConnector1">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8" name="TextBox 11">
            <a:extLst>
              <a:ext uri="{FF2B5EF4-FFF2-40B4-BE49-F238E27FC236}">
                <a16:creationId xmlns:a16="http://schemas.microsoft.com/office/drawing/2014/main" id="{ED32765D-DB17-20B7-B043-8C759BC34439}"/>
              </a:ext>
            </a:extLst>
          </p:cNvPr>
          <p:cNvSpPr txBox="1">
            <a:spLocks noChangeArrowheads="1"/>
          </p:cNvSpPr>
          <p:nvPr/>
        </p:nvSpPr>
        <p:spPr bwMode="auto">
          <a:xfrm>
            <a:off x="4555914" y="5806949"/>
            <a:ext cx="193870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400" fontAlgn="base">
              <a:spcBef>
                <a:spcPct val="0"/>
              </a:spcBef>
              <a:spcAft>
                <a:spcPct val="0"/>
              </a:spcAft>
            </a:pPr>
            <a:r>
              <a:rPr lang="en-US" altLang="en-US" sz="900" dirty="0">
                <a:latin typeface="Arial" panose="020B0604020202020204" pitchFamily="34" charset="0"/>
                <a:ea typeface="Amazon Ember" panose="020B0603020204020204" pitchFamily="34" charset="0"/>
                <a:cs typeface="Arial" panose="020B0604020202020204" pitchFamily="34" charset="0"/>
              </a:rPr>
              <a:t>11. Send an object created event</a:t>
            </a:r>
          </a:p>
        </p:txBody>
      </p:sp>
      <p:pic>
        <p:nvPicPr>
          <p:cNvPr id="11" name="Graphic 10" descr="Amazon Bedrock service icon.">
            <a:extLst>
              <a:ext uri="{FF2B5EF4-FFF2-40B4-BE49-F238E27FC236}">
                <a16:creationId xmlns:a16="http://schemas.microsoft.com/office/drawing/2014/main" id="{963352CD-2FED-DAD8-A216-A5621166D125}"/>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172574" y="4787549"/>
            <a:ext cx="274320" cy="274320"/>
          </a:xfrm>
          <a:prstGeom prst="rect">
            <a:avLst/>
          </a:prstGeom>
        </p:spPr>
      </p:pic>
      <p:sp>
        <p:nvSpPr>
          <p:cNvPr id="20" name="TextBox 12">
            <a:extLst>
              <a:ext uri="{FF2B5EF4-FFF2-40B4-BE49-F238E27FC236}">
                <a16:creationId xmlns:a16="http://schemas.microsoft.com/office/drawing/2014/main" id="{FE5DD486-C4ED-4DC7-6EFC-951EEC9E2F78}"/>
              </a:ext>
            </a:extLst>
          </p:cNvPr>
          <p:cNvSpPr txBox="1">
            <a:spLocks noChangeArrowheads="1"/>
          </p:cNvSpPr>
          <p:nvPr/>
        </p:nvSpPr>
        <p:spPr bwMode="auto">
          <a:xfrm>
            <a:off x="7713041" y="5061868"/>
            <a:ext cx="11855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900" dirty="0">
                <a:solidFill>
                  <a:srgbClr val="FFFFFF"/>
                </a:solidFill>
                <a:latin typeface="Arial" panose="020B0604020202020204" pitchFamily="34" charset="0"/>
                <a:ea typeface="Amazon Ember" panose="020B0603020204020204" pitchFamily="34" charset="0"/>
                <a:cs typeface="Arial" panose="020B0604020202020204" pitchFamily="34" charset="0"/>
              </a:rPr>
              <a:t>Embed Multilingual</a:t>
            </a:r>
          </a:p>
        </p:txBody>
      </p:sp>
      <p:cxnSp>
        <p:nvCxnSpPr>
          <p:cNvPr id="86" name="Straight Arrow Connector 85">
            <a:extLst>
              <a:ext uri="{FF2B5EF4-FFF2-40B4-BE49-F238E27FC236}">
                <a16:creationId xmlns:a16="http://schemas.microsoft.com/office/drawing/2014/main" id="{55653557-E50E-5624-DBAC-307B1FC35B05}"/>
              </a:ext>
            </a:extLst>
          </p:cNvPr>
          <p:cNvCxnSpPr>
            <a:cxnSpLocks/>
            <a:stCxn id="19" idx="3"/>
          </p:cNvCxnSpPr>
          <p:nvPr/>
        </p:nvCxnSpPr>
        <p:spPr>
          <a:xfrm flipV="1">
            <a:off x="7374980" y="3069493"/>
            <a:ext cx="3003792" cy="7352"/>
          </a:xfrm>
          <a:prstGeom prst="straightConnector1">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1959D451-42DD-7284-6B52-C02AE13E1608}"/>
              </a:ext>
            </a:extLst>
          </p:cNvPr>
          <p:cNvCxnSpPr>
            <a:cxnSpLocks/>
            <a:stCxn id="35" idx="3"/>
            <a:endCxn id="11" idx="0"/>
          </p:cNvCxnSpPr>
          <p:nvPr/>
        </p:nvCxnSpPr>
        <p:spPr>
          <a:xfrm>
            <a:off x="7375309" y="4553768"/>
            <a:ext cx="934425" cy="233781"/>
          </a:xfrm>
          <a:prstGeom prst="bentConnector2">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6B56B7E9-0EFC-F142-9405-FB21027954F2}"/>
              </a:ext>
            </a:extLst>
          </p:cNvPr>
          <p:cNvCxnSpPr>
            <a:cxnSpLocks/>
            <a:stCxn id="72" idx="0"/>
            <a:endCxn id="20" idx="3"/>
          </p:cNvCxnSpPr>
          <p:nvPr/>
        </p:nvCxnSpPr>
        <p:spPr>
          <a:xfrm rot="16200000" flipV="1">
            <a:off x="9213959" y="4861961"/>
            <a:ext cx="266955" cy="897601"/>
          </a:xfrm>
          <a:prstGeom prst="bentConnector2">
            <a:avLst/>
          </a:prstGeom>
          <a:ln w="12700">
            <a:solidFill>
              <a:srgbClr val="8FA7C4"/>
            </a:solidFill>
            <a:headEnd type="none" w="med" len="sm"/>
            <a:tailEnd type="arrow" w="med" len="sm"/>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96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2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1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3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3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32"/>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9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5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9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9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7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7"/>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7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9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7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93"/>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3" grpId="0"/>
      <p:bldP spid="46" grpId="0"/>
      <p:bldP spid="47" grpId="0"/>
      <p:bldP spid="49" grpId="0"/>
      <p:bldP spid="8" grpId="0"/>
      <p:bldP spid="59" grpId="0"/>
      <p:bldP spid="63" grpId="0"/>
      <p:bldP spid="114" grpId="0"/>
      <p:bldP spid="116" grpId="0"/>
      <p:bldP spid="122" grpId="0"/>
      <p:bldP spid="38" grpId="0"/>
      <p:bldP spid="39" grpId="0"/>
      <p:bldP spid="45" grpId="0"/>
      <p:bldP spid="52" grpId="0"/>
      <p:bldP spid="57" grpId="0"/>
      <p:bldP spid="58" grpId="0"/>
      <p:bldP spid="67" grpId="0"/>
      <p:bldP spid="73" grpId="0"/>
      <p:bldP spid="9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885E-3AD6-81D6-E1BB-3C679520E843}"/>
              </a:ext>
            </a:extLst>
          </p:cNvPr>
          <p:cNvSpPr>
            <a:spLocks noGrp="1"/>
          </p:cNvSpPr>
          <p:nvPr>
            <p:ph type="title"/>
          </p:nvPr>
        </p:nvSpPr>
        <p:spPr/>
        <p:txBody>
          <a:bodyPr/>
          <a:lstStyle/>
          <a:p>
            <a:r>
              <a:rPr lang="en-US" dirty="0"/>
              <a:t>Let’s talk about SLA</a:t>
            </a:r>
          </a:p>
        </p:txBody>
      </p:sp>
      <p:sp>
        <p:nvSpPr>
          <p:cNvPr id="4" name="Content Placeholder 3">
            <a:extLst>
              <a:ext uri="{FF2B5EF4-FFF2-40B4-BE49-F238E27FC236}">
                <a16:creationId xmlns:a16="http://schemas.microsoft.com/office/drawing/2014/main" id="{449E9202-F7D7-A8C6-8EFF-C603EBE4565C}"/>
              </a:ext>
            </a:extLst>
          </p:cNvPr>
          <p:cNvSpPr>
            <a:spLocks noGrp="1"/>
          </p:cNvSpPr>
          <p:nvPr>
            <p:ph sz="half" idx="1"/>
          </p:nvPr>
        </p:nvSpPr>
        <p:spPr/>
        <p:txBody>
          <a:bodyPr/>
          <a:lstStyle/>
          <a:p>
            <a:r>
              <a:rPr lang="en-US" dirty="0"/>
              <a:t>Amazon CloudFront: 99.9% monthly uptime</a:t>
            </a:r>
          </a:p>
          <a:p>
            <a:r>
              <a:rPr lang="en-US" dirty="0"/>
              <a:t>Amazon S3: 99.9%</a:t>
            </a:r>
          </a:p>
          <a:p>
            <a:r>
              <a:rPr lang="en-US" dirty="0"/>
              <a:t>Amazon Cognito:  99.9%</a:t>
            </a:r>
          </a:p>
          <a:p>
            <a:r>
              <a:rPr lang="en-US" dirty="0"/>
              <a:t>Amazon API Gateway: 99.95%</a:t>
            </a:r>
          </a:p>
          <a:p>
            <a:r>
              <a:rPr lang="en-US" dirty="0"/>
              <a:t>AWS Lambda: 99.95%</a:t>
            </a:r>
          </a:p>
          <a:p>
            <a:r>
              <a:rPr lang="en-US" dirty="0"/>
              <a:t>Amazon Bedrock: 99.9%</a:t>
            </a:r>
          </a:p>
          <a:p>
            <a:r>
              <a:rPr lang="en-US" dirty="0"/>
              <a:t>Amazon SQS: 99.9%</a:t>
            </a:r>
          </a:p>
        </p:txBody>
      </p:sp>
      <p:sp>
        <p:nvSpPr>
          <p:cNvPr id="5" name="Content Placeholder 4">
            <a:extLst>
              <a:ext uri="{FF2B5EF4-FFF2-40B4-BE49-F238E27FC236}">
                <a16:creationId xmlns:a16="http://schemas.microsoft.com/office/drawing/2014/main" id="{5264AB6C-FF76-93CC-E15D-B3EF2619A481}"/>
              </a:ext>
            </a:extLst>
          </p:cNvPr>
          <p:cNvSpPr>
            <a:spLocks noGrp="1"/>
          </p:cNvSpPr>
          <p:nvPr>
            <p:ph sz="half" idx="2"/>
          </p:nvPr>
        </p:nvSpPr>
        <p:spPr>
          <a:xfrm>
            <a:off x="6334125" y="1714499"/>
            <a:ext cx="5248276" cy="4367349"/>
          </a:xfrm>
        </p:spPr>
        <p:txBody>
          <a:bodyPr/>
          <a:lstStyle/>
          <a:p>
            <a:r>
              <a:rPr lang="en-US" dirty="0"/>
              <a:t>Monthly Uptime Probability:</a:t>
            </a:r>
          </a:p>
          <a:p>
            <a:pPr marL="342900" indent="-342900">
              <a:buFont typeface="Arial" panose="020B0604020202020204" pitchFamily="34" charset="0"/>
              <a:buChar char="•"/>
            </a:pPr>
            <a:r>
              <a:rPr lang="en-US" sz="2000" dirty="0"/>
              <a:t>P = 0.999 x 0.999 x 0.999 x 0.9995 x 0.9995 x 0.999 x 0.999</a:t>
            </a:r>
          </a:p>
          <a:p>
            <a:pPr marL="342900" indent="-342900">
              <a:buFont typeface="Arial" panose="020B0604020202020204" pitchFamily="34" charset="0"/>
              <a:buChar char="•"/>
            </a:pPr>
            <a:r>
              <a:rPr lang="en-US" sz="2000" dirty="0"/>
              <a:t>P = 0.994</a:t>
            </a:r>
          </a:p>
          <a:p>
            <a:r>
              <a:rPr lang="en-US" dirty="0"/>
              <a:t>Composite SLA:</a:t>
            </a:r>
          </a:p>
          <a:p>
            <a:pPr marL="342900" indent="-342900">
              <a:buFont typeface="Arial" panose="020B0604020202020204" pitchFamily="34" charset="0"/>
              <a:buChar char="•"/>
            </a:pPr>
            <a:r>
              <a:rPr lang="en-US" sz="2000" dirty="0"/>
              <a:t>99.4% without engineering effort</a:t>
            </a:r>
          </a:p>
          <a:p>
            <a:pPr marL="342900" indent="-342900">
              <a:buFont typeface="Arial" panose="020B0604020202020204" pitchFamily="34" charset="0"/>
              <a:buChar char="•"/>
            </a:pPr>
            <a:r>
              <a:rPr lang="en-US" sz="2000" dirty="0"/>
              <a:t>4 hours and 28 minutes</a:t>
            </a:r>
          </a:p>
          <a:p>
            <a:pPr marL="342900" indent="-342900">
              <a:buFont typeface="Arial" panose="020B0604020202020204" pitchFamily="34" charset="0"/>
              <a:buChar char="•"/>
            </a:pPr>
            <a:r>
              <a:rPr lang="en-US" sz="2000" dirty="0"/>
              <a:t>Can reduce with multi-region</a:t>
            </a:r>
          </a:p>
          <a:p>
            <a:r>
              <a:rPr lang="en-US" dirty="0"/>
              <a:t>This is not your SLA!</a:t>
            </a:r>
            <a:endParaRPr lang="en-US" sz="2800" dirty="0"/>
          </a:p>
        </p:txBody>
      </p:sp>
      <p:sp>
        <p:nvSpPr>
          <p:cNvPr id="3" name="Slide Number Placeholder 2">
            <a:extLst>
              <a:ext uri="{FF2B5EF4-FFF2-40B4-BE49-F238E27FC236}">
                <a16:creationId xmlns:a16="http://schemas.microsoft.com/office/drawing/2014/main" id="{56271607-4FA1-18C7-DBB1-74A36C1DB58F}"/>
              </a:ext>
            </a:extLst>
          </p:cNvPr>
          <p:cNvSpPr>
            <a:spLocks noGrp="1"/>
          </p:cNvSpPr>
          <p:nvPr>
            <p:ph type="sldNum" sz="quarter" idx="12"/>
          </p:nvPr>
        </p:nvSpPr>
        <p:spPr/>
        <p:txBody>
          <a:bodyPr/>
          <a:lstStyle/>
          <a:p>
            <a:fld id="{EB4B8DE2-A4E8-46E4-8BBF-D75455EFF32C}" type="slidenum">
              <a:rPr lang="en-US" smtClean="0"/>
              <a:pPr/>
              <a:t>5</a:t>
            </a:fld>
            <a:endParaRPr lang="en-US"/>
          </a:p>
        </p:txBody>
      </p:sp>
    </p:spTree>
    <p:extLst>
      <p:ext uri="{BB962C8B-B14F-4D97-AF65-F5344CB8AC3E}">
        <p14:creationId xmlns:p14="http://schemas.microsoft.com/office/powerpoint/2010/main" val="37981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3050435"/>
            <a:ext cx="7823200" cy="757130"/>
          </a:xfrm>
        </p:spPr>
        <p:txBody>
          <a:bodyPr/>
          <a:lstStyle/>
          <a:p>
            <a:r>
              <a:rPr lang="en-US" dirty="0"/>
              <a:t>Code time!</a:t>
            </a:r>
          </a:p>
        </p:txBody>
      </p:sp>
      <p:sp>
        <p:nvSpPr>
          <p:cNvPr id="2" name="Slide Number Placeholder 1">
            <a:extLst>
              <a:ext uri="{FF2B5EF4-FFF2-40B4-BE49-F238E27FC236}">
                <a16:creationId xmlns:a16="http://schemas.microsoft.com/office/drawing/2014/main" id="{7D32A20A-7A8F-8346-97FE-78BC4AE3BD0C}"/>
              </a:ext>
            </a:extLst>
          </p:cNvPr>
          <p:cNvSpPr>
            <a:spLocks noGrp="1"/>
          </p:cNvSpPr>
          <p:nvPr>
            <p:ph type="sldNum" sz="quarter" idx="12"/>
          </p:nvPr>
        </p:nvSpPr>
        <p:spPr/>
        <p:txBody>
          <a:bodyPr/>
          <a:lstStyle/>
          <a:p>
            <a:fld id="{EB4B8DE2-A4E8-46E4-8BBF-D75455EFF32C}" type="slidenum">
              <a:rPr lang="en-US" smtClean="0"/>
              <a:pPr/>
              <a:t>6</a:t>
            </a:fld>
            <a:endParaRPr lang="en-US"/>
          </a:p>
        </p:txBody>
      </p:sp>
    </p:spTree>
    <p:extLst>
      <p:ext uri="{BB962C8B-B14F-4D97-AF65-F5344CB8AC3E}">
        <p14:creationId xmlns:p14="http://schemas.microsoft.com/office/powerpoint/2010/main" val="314088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609600" y="3050435"/>
            <a:ext cx="7823200" cy="757130"/>
          </a:xfrm>
        </p:spPr>
        <p:txBody>
          <a:bodyPr/>
          <a:lstStyle/>
          <a:p>
            <a:r>
              <a:rPr lang="en-US" dirty="0"/>
              <a:t>Wrap up</a:t>
            </a:r>
          </a:p>
        </p:txBody>
      </p:sp>
      <p:sp>
        <p:nvSpPr>
          <p:cNvPr id="2" name="Slide Number Placeholder 1">
            <a:extLst>
              <a:ext uri="{FF2B5EF4-FFF2-40B4-BE49-F238E27FC236}">
                <a16:creationId xmlns:a16="http://schemas.microsoft.com/office/drawing/2014/main" id="{7D32A20A-7A8F-8346-97FE-78BC4AE3BD0C}"/>
              </a:ext>
            </a:extLst>
          </p:cNvPr>
          <p:cNvSpPr>
            <a:spLocks noGrp="1"/>
          </p:cNvSpPr>
          <p:nvPr>
            <p:ph type="sldNum" sz="quarter" idx="12"/>
          </p:nvPr>
        </p:nvSpPr>
        <p:spPr/>
        <p:txBody>
          <a:bodyPr/>
          <a:lstStyle/>
          <a:p>
            <a:fld id="{EB4B8DE2-A4E8-46E4-8BBF-D75455EFF32C}" type="slidenum">
              <a:rPr lang="en-US" smtClean="0"/>
              <a:pPr/>
              <a:t>7</a:t>
            </a:fld>
            <a:endParaRPr lang="en-US"/>
          </a:p>
        </p:txBody>
      </p:sp>
    </p:spTree>
    <p:extLst>
      <p:ext uri="{BB962C8B-B14F-4D97-AF65-F5344CB8AC3E}">
        <p14:creationId xmlns:p14="http://schemas.microsoft.com/office/powerpoint/2010/main" val="333410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2671B2-20B4-4954-85B0-22166032FAD6}"/>
              </a:ext>
            </a:extLst>
          </p:cNvPr>
          <p:cNvSpPr>
            <a:spLocks noGrp="1"/>
          </p:cNvSpPr>
          <p:nvPr>
            <p:ph type="title"/>
          </p:nvPr>
        </p:nvSpPr>
        <p:spPr/>
        <p:txBody>
          <a:bodyPr/>
          <a:lstStyle/>
          <a:p>
            <a:r>
              <a:rPr lang="en-US" dirty="0"/>
              <a:t>What we’ve seen</a:t>
            </a:r>
          </a:p>
        </p:txBody>
      </p:sp>
      <p:sp>
        <p:nvSpPr>
          <p:cNvPr id="5" name="Content Placeholder 4">
            <a:extLst>
              <a:ext uri="{FF2B5EF4-FFF2-40B4-BE49-F238E27FC236}">
                <a16:creationId xmlns:a16="http://schemas.microsoft.com/office/drawing/2014/main" id="{B59D9B2E-C3BB-4F0A-A9CA-BEC847CE2FE5}"/>
              </a:ext>
            </a:extLst>
          </p:cNvPr>
          <p:cNvSpPr>
            <a:spLocks noGrp="1"/>
          </p:cNvSpPr>
          <p:nvPr>
            <p:ph idx="1"/>
          </p:nvPr>
        </p:nvSpPr>
        <p:spPr>
          <a:xfrm>
            <a:off x="609600" y="1714500"/>
            <a:ext cx="10972800" cy="4108817"/>
          </a:xfrm>
        </p:spPr>
        <p:txBody>
          <a:bodyPr/>
          <a:lstStyle/>
          <a:p>
            <a:pPr>
              <a:spcAft>
                <a:spcPts val="5400"/>
              </a:spcAft>
            </a:pPr>
            <a:r>
              <a:rPr lang="en-US" dirty="0"/>
              <a:t>Standard C# and .NET for </a:t>
            </a:r>
            <a:r>
              <a:rPr lang="en-US" dirty="0" err="1"/>
              <a:t>Blazor</a:t>
            </a:r>
            <a:r>
              <a:rPr lang="en-US" dirty="0"/>
              <a:t> WASM and Web API</a:t>
            </a:r>
          </a:p>
          <a:p>
            <a:pPr>
              <a:spcAft>
                <a:spcPts val="5400"/>
              </a:spcAft>
            </a:pPr>
            <a:r>
              <a:rPr lang="en-US" dirty="0"/>
              <a:t>Leverage AWS Services through the AWS SDK for .NET</a:t>
            </a:r>
          </a:p>
          <a:p>
            <a:pPr>
              <a:spcAft>
                <a:spcPts val="5400"/>
              </a:spcAft>
            </a:pPr>
            <a:r>
              <a:rPr lang="en-US" dirty="0"/>
              <a:t>Interact with AWS services directly from Visual Studio</a:t>
            </a:r>
          </a:p>
          <a:p>
            <a:pPr>
              <a:spcAft>
                <a:spcPts val="5400"/>
              </a:spcAft>
            </a:pPr>
            <a:r>
              <a:rPr lang="en-US" dirty="0"/>
              <a:t>No need to manage servers, leverage serverless </a:t>
            </a:r>
            <a:r>
              <a:rPr lang="en-US"/>
              <a:t>and container </a:t>
            </a:r>
            <a:r>
              <a:rPr lang="en-US" dirty="0"/>
              <a:t>services</a:t>
            </a:r>
          </a:p>
        </p:txBody>
      </p:sp>
      <p:sp>
        <p:nvSpPr>
          <p:cNvPr id="3" name="Slide Number Placeholder 2">
            <a:extLst>
              <a:ext uri="{FF2B5EF4-FFF2-40B4-BE49-F238E27FC236}">
                <a16:creationId xmlns:a16="http://schemas.microsoft.com/office/drawing/2014/main" id="{B60D4B69-8E8E-4887-BDEE-5D5D6680AB5F}"/>
              </a:ext>
            </a:extLst>
          </p:cNvPr>
          <p:cNvSpPr>
            <a:spLocks noGrp="1"/>
          </p:cNvSpPr>
          <p:nvPr>
            <p:ph type="sldNum" sz="quarter" idx="12"/>
          </p:nvPr>
        </p:nvSpPr>
        <p:spPr/>
        <p:txBody>
          <a:bodyPr/>
          <a:lstStyle/>
          <a:p>
            <a:fld id="{EB4B8DE2-A4E8-46E4-8BBF-D75455EFF32C}" type="slidenum">
              <a:rPr lang="en-US" smtClean="0"/>
              <a:pPr/>
              <a:t>8</a:t>
            </a:fld>
            <a:endParaRPr lang="en-US"/>
          </a:p>
        </p:txBody>
      </p:sp>
    </p:spTree>
    <p:extLst>
      <p:ext uri="{BB962C8B-B14F-4D97-AF65-F5344CB8AC3E}">
        <p14:creationId xmlns:p14="http://schemas.microsoft.com/office/powerpoint/2010/main" val="176103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7B82-C1B9-4B17-854A-148F8FEF00A8}"/>
              </a:ext>
            </a:extLst>
          </p:cNvPr>
          <p:cNvSpPr>
            <a:spLocks noGrp="1"/>
          </p:cNvSpPr>
          <p:nvPr>
            <p:ph type="title"/>
          </p:nvPr>
        </p:nvSpPr>
        <p:spPr/>
        <p:txBody>
          <a:bodyPr/>
          <a:lstStyle/>
          <a:p>
            <a:r>
              <a:rPr lang="fr-FR" dirty="0" err="1"/>
              <a:t>What</a:t>
            </a:r>
            <a:r>
              <a:rPr lang="fr-FR" dirty="0"/>
              <a:t> </a:t>
            </a:r>
            <a:r>
              <a:rPr lang="fr-FR" dirty="0" err="1"/>
              <a:t>we</a:t>
            </a:r>
            <a:r>
              <a:rPr lang="fr-FR" dirty="0"/>
              <a:t> </a:t>
            </a:r>
            <a:r>
              <a:rPr lang="fr-FR" dirty="0" err="1"/>
              <a:t>haven’t</a:t>
            </a:r>
            <a:r>
              <a:rPr lang="fr-FR" dirty="0"/>
              <a:t> </a:t>
            </a:r>
            <a:r>
              <a:rPr lang="fr-FR" dirty="0" err="1"/>
              <a:t>seen</a:t>
            </a:r>
            <a:endParaRPr lang="en-US" dirty="0"/>
          </a:p>
        </p:txBody>
      </p:sp>
      <p:sp>
        <p:nvSpPr>
          <p:cNvPr id="3" name="Content Placeholder 2">
            <a:extLst>
              <a:ext uri="{FF2B5EF4-FFF2-40B4-BE49-F238E27FC236}">
                <a16:creationId xmlns:a16="http://schemas.microsoft.com/office/drawing/2014/main" id="{5E2018CC-2B02-4EA7-BDFE-FFB684BC1AF8}"/>
              </a:ext>
            </a:extLst>
          </p:cNvPr>
          <p:cNvSpPr>
            <a:spLocks noGrp="1"/>
          </p:cNvSpPr>
          <p:nvPr>
            <p:ph idx="1"/>
          </p:nvPr>
        </p:nvSpPr>
        <p:spPr>
          <a:xfrm>
            <a:off x="609600" y="1714500"/>
            <a:ext cx="10972800" cy="3416320"/>
          </a:xfrm>
        </p:spPr>
        <p:txBody>
          <a:bodyPr/>
          <a:lstStyle/>
          <a:p>
            <a:pPr>
              <a:spcAft>
                <a:spcPts val="5400"/>
              </a:spcAft>
            </a:pPr>
            <a:r>
              <a:rPr lang="en-US" dirty="0"/>
              <a:t>We need to fine tune permissions to apply least privilege policy</a:t>
            </a:r>
          </a:p>
          <a:p>
            <a:pPr>
              <a:spcAft>
                <a:spcPts val="5400"/>
              </a:spcAft>
            </a:pPr>
            <a:r>
              <a:rPr lang="en-US" dirty="0"/>
              <a:t>We need to add logging and tracing to our application leveraging CloudWatch, X-Ray and </a:t>
            </a:r>
            <a:r>
              <a:rPr lang="en-US" dirty="0" err="1"/>
              <a:t>OpenTelemetry</a:t>
            </a:r>
            <a:endParaRPr lang="en-US" dirty="0"/>
          </a:p>
          <a:p>
            <a:pPr>
              <a:spcAft>
                <a:spcPts val="5400"/>
              </a:spcAft>
            </a:pPr>
            <a:r>
              <a:rPr lang="en-US" dirty="0"/>
              <a:t>We need to automate deployment and update of our infrastructure leveraging infrastructure as code and CloudFormation or the CDK</a:t>
            </a:r>
          </a:p>
        </p:txBody>
      </p:sp>
      <p:sp>
        <p:nvSpPr>
          <p:cNvPr id="4" name="Slide Number Placeholder 3">
            <a:extLst>
              <a:ext uri="{FF2B5EF4-FFF2-40B4-BE49-F238E27FC236}">
                <a16:creationId xmlns:a16="http://schemas.microsoft.com/office/drawing/2014/main" id="{FB0B0808-508B-47A1-AD48-FC987E9162E1}"/>
              </a:ext>
            </a:extLst>
          </p:cNvPr>
          <p:cNvSpPr>
            <a:spLocks noGrp="1"/>
          </p:cNvSpPr>
          <p:nvPr>
            <p:ph type="sldNum" sz="quarter" idx="12"/>
          </p:nvPr>
        </p:nvSpPr>
        <p:spPr/>
        <p:txBody>
          <a:bodyPr/>
          <a:lstStyle/>
          <a:p>
            <a:fld id="{EB4B8DE2-A4E8-46E4-8BBF-D75455EFF32C}" type="slidenum">
              <a:rPr lang="en-US" smtClean="0"/>
              <a:pPr/>
              <a:t>9</a:t>
            </a:fld>
            <a:endParaRPr lang="en-US"/>
          </a:p>
        </p:txBody>
      </p:sp>
    </p:spTree>
    <p:extLst>
      <p:ext uri="{BB962C8B-B14F-4D97-AF65-F5344CB8AC3E}">
        <p14:creationId xmlns:p14="http://schemas.microsoft.com/office/powerpoint/2010/main" val="143637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Light_2022" id="{DE5DA517-FE2C-6641-985B-C37C5C891CB5}" vid="{798762ED-FEAD-8D4C-ABA2-B3DFD253C232}"/>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Template_Non-Confidential_Dark_2022</Template>
  <TotalTime>938</TotalTime>
  <Words>577</Words>
  <Application>Microsoft Office PowerPoint</Application>
  <PresentationFormat>Widescreen</PresentationFormat>
  <Paragraphs>107</Paragraphs>
  <Slides>13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Lucida Console</vt:lpstr>
      <vt:lpstr>Amazon Ember</vt:lpstr>
      <vt:lpstr>Amazon Ember Mono</vt:lpstr>
      <vt:lpstr>Amazon Ember Display</vt:lpstr>
      <vt:lpstr>Wingdings</vt:lpstr>
      <vt:lpstr>AWS Confidential Dark</vt:lpstr>
      <vt:lpstr>How to build a cloud native application</vt:lpstr>
      <vt:lpstr>Cloud native?</vt:lpstr>
      <vt:lpstr>Cloud native application?</vt:lpstr>
      <vt:lpstr>Building a cloud native app with cloud technologies</vt:lpstr>
      <vt:lpstr>Let’s talk about SLA</vt:lpstr>
      <vt:lpstr>Code time!</vt:lpstr>
      <vt:lpstr>Wrap up</vt:lpstr>
      <vt:lpstr>What we’ve seen</vt:lpstr>
      <vt:lpstr>What we haven’t seen</vt:lpstr>
      <vt:lpstr>Key takeaways </vt:lpstr>
      <vt:lpstr>Get hands-on and join the conversation!</vt:lpstr>
      <vt:lpstr>Feedback is a gift!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Bouteruche, Francois</dc:creator>
  <cp:lastModifiedBy>Bouteruche, Francois</cp:lastModifiedBy>
  <cp:revision>57</cp:revision>
  <dcterms:created xsi:type="dcterms:W3CDTF">2022-10-24T10:26:39Z</dcterms:created>
  <dcterms:modified xsi:type="dcterms:W3CDTF">2024-07-05T11:50:49Z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2024-03-27T11:20:07Z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53fac677-178c-4723-9d0d-b7ca7eec2953</vt:lpwstr>
  </property>
  <property fmtid="{D5CDD505-2E9C-101B-9397-08002B2CF9AE}" pid="8" name="MSIP_Label_929eed6f-34eb-4453-9f97-09510b9b219f_ContentBits">
    <vt:lpwstr>0</vt:lpwstr>
  </property>
</Properties>
</file>